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79" r:id="rId2"/>
    <p:sldId id="283" r:id="rId3"/>
    <p:sldId id="257" r:id="rId4"/>
    <p:sldId id="281" r:id="rId5"/>
    <p:sldId id="282" r:id="rId6"/>
    <p:sldId id="280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1" r:id="rId20"/>
    <p:sldId id="284" r:id="rId21"/>
    <p:sldId id="273" r:id="rId22"/>
    <p:sldId id="274" r:id="rId23"/>
    <p:sldId id="278" r:id="rId24"/>
    <p:sldId id="275" r:id="rId25"/>
    <p:sldId id="276" r:id="rId26"/>
    <p:sldId id="277" r:id="rId27"/>
    <p:sldId id="272" r:id="rId2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Mila\AppData\Local\Microsoft\Windows\Temporary%20Internet%20Files\Content.IE5\BXH9G37T\Datos%20Sentencias%20Madrid%2020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Mila\AppData\Local\Microsoft\Windows\Temporary%20Internet%20Files\Content.IE5\BXH9G37T\Datos%20Sentencias%20Madrid%20201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file:///C:\Users\Mila\AppData\Local\Microsoft\Windows\Temporary%20Internet%20Files\Content.IE5\BXH9G37T\Datos%20Sentencias%20Madrid%2020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/>
            </a:pPr>
            <a:r>
              <a:rPr lang="es-ES" sz="1800"/>
              <a:t>Modalidad</a:t>
            </a:r>
            <a:r>
              <a:rPr lang="es-ES" sz="1800" baseline="0"/>
              <a:t> de Custodia</a:t>
            </a:r>
            <a:endParaRPr lang="es-ES" sz="1800"/>
          </a:p>
        </c:rich>
      </c:tx>
      <c:layout>
        <c:manualLayout>
          <c:xMode val="edge"/>
          <c:yMode val="edge"/>
          <c:x val="0.379364668652452"/>
          <c:y val="0.0458869358382718"/>
        </c:manualLayout>
      </c:layout>
      <c:overlay val="1"/>
      <c:spPr>
        <a:noFill/>
        <a:ln w="25400">
          <a:noFill/>
        </a:ln>
      </c:spPr>
    </c:title>
    <c:autoTitleDeleted val="0"/>
    <c:view3D>
      <c:rotX val="10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465076254618002"/>
          <c:y val="0.114021152333623"/>
          <c:w val="0.902749522088422"/>
          <c:h val="0.771850779100718"/>
        </c:manualLayout>
      </c:layout>
      <c:line3DChart>
        <c:grouping val="standard"/>
        <c:varyColors val="0"/>
        <c:ser>
          <c:idx val="0"/>
          <c:order val="0"/>
          <c:spPr>
            <a:solidFill>
              <a:srgbClr val="FF5050"/>
            </a:solidFill>
          </c:spPr>
          <c:dLbls>
            <c:dLbl>
              <c:idx val="0"/>
              <c:layout>
                <c:manualLayout>
                  <c:x val="-0.0274742932146998"/>
                  <c:y val="-0.0205306348553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0150300304742744"/>
                  <c:y val="-0.02488486428406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0549199227343584"/>
                  <c:y val="-0.02089005217544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00963133057484946"/>
                  <c:y val="-0.02349890677742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177770314991111"/>
                  <c:y val="-0.0270828177074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00688420570359238"/>
                  <c:y val="-0.02679409461084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0830737870968012"/>
                  <c:y val="-0.02308782946746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151770456147899"/>
                  <c:y val="-0.02036035875557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0"/>
                  <c:y val="-0.01583583458767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0179365084538426"/>
                  <c:y val="0.02036035875557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0.0137955869885415"/>
                  <c:y val="-0.04756137339514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0.00965811993668437"/>
                  <c:y val="-0.01131131041976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0.0"/>
                  <c:y val="-0.01583583458767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Hoja1!$A$56:$A$63</c:f>
              <c:strCache>
                <c:ptCount val="8"/>
                <c:pt idx="0">
                  <c:v>Dos dias alternos</c:v>
                </c:pt>
                <c:pt idx="1">
                  <c:v>Semanal</c:v>
                </c:pt>
                <c:pt idx="2">
                  <c:v>Quincenal</c:v>
                </c:pt>
                <c:pt idx="3">
                  <c:v>Mensual</c:v>
                </c:pt>
                <c:pt idx="4">
                  <c:v>Trimestral</c:v>
                </c:pt>
                <c:pt idx="5">
                  <c:v>Semestral</c:v>
                </c:pt>
                <c:pt idx="6">
                  <c:v>Cursos escolares alternos</c:v>
                </c:pt>
                <c:pt idx="7">
                  <c:v>Otros</c:v>
                </c:pt>
              </c:strCache>
            </c:strRef>
          </c:cat>
          <c:val>
            <c:numRef>
              <c:f>Hoja1!$B$56:$B$63</c:f>
              <c:numCache>
                <c:formatCode>General</c:formatCode>
                <c:ptCount val="8"/>
                <c:pt idx="0">
                  <c:v>16.0</c:v>
                </c:pt>
                <c:pt idx="1">
                  <c:v>21.0</c:v>
                </c:pt>
                <c:pt idx="2">
                  <c:v>1.0</c:v>
                </c:pt>
                <c:pt idx="3">
                  <c:v>1.0</c:v>
                </c:pt>
                <c:pt idx="4">
                  <c:v>2.0</c:v>
                </c:pt>
                <c:pt idx="5">
                  <c:v>2.0</c:v>
                </c:pt>
                <c:pt idx="6">
                  <c:v>1.0</c:v>
                </c:pt>
                <c:pt idx="7">
                  <c:v>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1905">
              <a:solidFill>
                <a:schemeClr val="accent6">
                  <a:lumMod val="40000"/>
                  <a:lumOff val="60000"/>
                </a:schemeClr>
              </a:solidFill>
              <a:prstDash val="sysDot"/>
            </a:ln>
          </c:spPr>
        </c:dropLines>
        <c:axId val="2137208296"/>
        <c:axId val="-2138452184"/>
        <c:axId val="-2136282968"/>
      </c:line3DChart>
      <c:catAx>
        <c:axId val="21372082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s-ES" sz="1200"/>
                  <a:t>Modalidad</a:t>
                </a:r>
              </a:p>
            </c:rich>
          </c:tx>
          <c:layout>
            <c:manualLayout>
              <c:xMode val="edge"/>
              <c:yMode val="edge"/>
              <c:x val="0.428846885869781"/>
              <c:y val="0.810441133745637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200"/>
            </a:pPr>
            <a:endParaRPr lang="es-ES"/>
          </a:p>
        </c:txPr>
        <c:crossAx val="-2138452184"/>
        <c:crosses val="autoZero"/>
        <c:auto val="1"/>
        <c:lblAlgn val="ctr"/>
        <c:lblOffset val="100"/>
        <c:tickMarkSkip val="1"/>
        <c:noMultiLvlLbl val="0"/>
      </c:catAx>
      <c:valAx>
        <c:axId val="-2138452184"/>
        <c:scaling>
          <c:orientation val="minMax"/>
        </c:scaling>
        <c:delete val="1"/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s-ES" sz="1200"/>
                  <a:t>Nº</a:t>
                </a:r>
                <a:r>
                  <a:rPr lang="es-ES" sz="1200" baseline="0"/>
                  <a:t> Sentencias</a:t>
                </a:r>
                <a:endParaRPr lang="es-ES" sz="1200"/>
              </a:p>
            </c:rich>
          </c:tx>
          <c:layout>
            <c:manualLayout>
              <c:xMode val="edge"/>
              <c:yMode val="edge"/>
              <c:x val="0.0223804409439102"/>
              <c:y val="0.33189902443454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2137208296"/>
        <c:crosses val="autoZero"/>
        <c:crossBetween val="between"/>
      </c:valAx>
      <c:serAx>
        <c:axId val="-2136282968"/>
        <c:scaling>
          <c:orientation val="minMax"/>
        </c:scaling>
        <c:delete val="1"/>
        <c:axPos val="b"/>
        <c:majorTickMark val="out"/>
        <c:minorTickMark val="none"/>
        <c:tickLblPos val="none"/>
        <c:crossAx val="-2138452184"/>
        <c:crosses val="autoZero"/>
      </c:ser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ES"/>
              <a:t>Especificación Criterios Decisión</a:t>
            </a:r>
          </a:p>
        </c:rich>
      </c:tx>
      <c:layout>
        <c:manualLayout>
          <c:xMode val="edge"/>
          <c:yMode val="edge"/>
          <c:x val="0.36151776311044"/>
          <c:y val="0.0354580867841191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775175107038971"/>
          <c:y val="0.162698421170794"/>
          <c:w val="0.844964978592206"/>
          <c:h val="0.772582276639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0"/>
          </c:dPt>
          <c:dPt>
            <c:idx val="1"/>
            <c:bubble3D val="0"/>
            <c:explosion val="0"/>
          </c:dPt>
          <c:dLbls>
            <c:dLbl>
              <c:idx val="0"/>
              <c:layout>
                <c:manualLayout>
                  <c:x val="-0.257672573029931"/>
                  <c:y val="-0.13962028150009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16183946320395"/>
                  <c:y val="0.051043221584794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300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Hoja1!$E$54:$E$55</c:f>
              <c:strCache>
                <c:ptCount val="2"/>
                <c:pt idx="0">
                  <c:v>Especifica criterios</c:v>
                </c:pt>
                <c:pt idx="1">
                  <c:v>No especifica criterios</c:v>
                </c:pt>
              </c:strCache>
            </c:strRef>
          </c:cat>
          <c:val>
            <c:numRef>
              <c:f>Hoja1!$F$54:$F$55</c:f>
              <c:numCache>
                <c:formatCode>General</c:formatCode>
                <c:ptCount val="2"/>
                <c:pt idx="0">
                  <c:v>29.0</c:v>
                </c:pt>
                <c:pt idx="1">
                  <c:v>19.0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/>
            </a:pPr>
            <a:r>
              <a:rPr lang="es-ES"/>
              <a:t>Criterios Decisión Modalidad de Custodia</a:t>
            </a:r>
          </a:p>
        </c:rich>
      </c:tx>
      <c:layout>
        <c:manualLayout>
          <c:xMode val="edge"/>
          <c:yMode val="edge"/>
          <c:x val="0.347818795752046"/>
          <c:y val="0.0380835290042716"/>
        </c:manualLayout>
      </c:layout>
      <c:overlay val="0"/>
    </c:title>
    <c:autoTitleDeleted val="0"/>
    <c:view3D>
      <c:rotX val="15"/>
      <c:rotY val="20"/>
      <c:rAngAx val="1"/>
    </c:view3D>
    <c:floor>
      <c:thickness val="0"/>
      <c:spPr>
        <a:solidFill>
          <a:schemeClr val="accent6">
            <a:lumMod val="40000"/>
            <a:lumOff val="60000"/>
            <a:alpha val="40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587049458890037"/>
          <c:y val="0.0625210321965669"/>
          <c:w val="0.879859645622505"/>
          <c:h val="0.461003412943499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F6FB2D">
                  <a:alpha val="71000"/>
                </a:srgbClr>
              </a:solidFill>
              <a:ln>
                <a:solidFill>
                  <a:srgbClr val="FFFF00"/>
                </a:solidFill>
              </a:ln>
            </c:spPr>
          </c:dPt>
          <c:dLbls>
            <c:dLbl>
              <c:idx val="0"/>
              <c:layout>
                <c:manualLayout>
                  <c:x val="0.00957062144338105"/>
                  <c:y val="-0.01257142781723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0957062144338105"/>
                  <c:y val="-0.01047618984769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23050847129186"/>
                  <c:y val="-0.01676190375631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09378530781498"/>
                  <c:y val="-0.01885714172585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0820338980861234"/>
                  <c:y val="-0.01885714172585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0820342763355"/>
                  <c:y val="-0.01887605255417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00820342763355"/>
                  <c:y val="-0.01887605255417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Hoja1!$E$58:$E$64</c:f>
              <c:strCache>
                <c:ptCount val="7"/>
                <c:pt idx="0">
                  <c:v>Garantizar las relaciones sociales y la estabilidad del entorno</c:v>
                </c:pt>
                <c:pt idx="1">
                  <c:v>Continuidad </c:v>
                </c:pt>
                <c:pt idx="2">
                  <c:v>Fundamentación pericial</c:v>
                </c:pt>
                <c:pt idx="3">
                  <c:v>Interés del menor</c:v>
                </c:pt>
                <c:pt idx="4">
                  <c:v>Evitar tensiones entre los padres</c:v>
                </c:pt>
                <c:pt idx="5">
                  <c:v>Disponibilidad padres</c:v>
                </c:pt>
                <c:pt idx="6">
                  <c:v>Coincidir con los períodos de atribución de vivienda</c:v>
                </c:pt>
              </c:strCache>
            </c:strRef>
          </c:cat>
          <c:val>
            <c:numRef>
              <c:f>Hoja1!$F$58:$F$64</c:f>
              <c:numCache>
                <c:formatCode>General</c:formatCode>
                <c:ptCount val="7"/>
                <c:pt idx="0">
                  <c:v>12.0</c:v>
                </c:pt>
                <c:pt idx="1">
                  <c:v>6.0</c:v>
                </c:pt>
                <c:pt idx="2">
                  <c:v>7.0</c:v>
                </c:pt>
                <c:pt idx="3">
                  <c:v>5.0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-2134292584"/>
        <c:axId val="-2134289688"/>
        <c:axId val="0"/>
      </c:bar3DChart>
      <c:catAx>
        <c:axId val="-213429258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-2134289688"/>
        <c:crosses val="autoZero"/>
        <c:auto val="1"/>
        <c:lblAlgn val="ctr"/>
        <c:lblOffset val="100"/>
        <c:noMultiLvlLbl val="0"/>
      </c:catAx>
      <c:valAx>
        <c:axId val="-21342896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1342925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62245-8559-314B-9C9D-F8856177265E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8D709-8F54-E749-B21E-E389395E8A20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93335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9B830-3768-4C12-BB22-10C964BF53D0}" type="slidenum">
              <a:rPr lang="es-ES_tradnl" smtClean="0"/>
              <a:pPr/>
              <a:t>3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9B830-3768-4C12-BB22-10C964BF53D0}" type="slidenum">
              <a:rPr lang="es-ES_tradnl" smtClean="0"/>
              <a:pPr/>
              <a:t>7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9B830-3768-4C12-BB22-10C964BF53D0}" type="slidenum">
              <a:rPr lang="es-ES_tradnl" smtClean="0"/>
              <a:pPr/>
              <a:t>8</a:t>
            </a:fld>
            <a:endParaRPr lang="es-ES_tradnl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8D709-8F54-E749-B21E-E389395E8A20}" type="slidenum">
              <a:rPr lang="es-ES_tradnl" smtClean="0"/>
              <a:t>22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41504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7585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60361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897882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1893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79008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32420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5268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2569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02609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17630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059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44784-C379-AC4E-8B18-482BBC4F245A}" type="datetimeFigureOut">
              <a:rPr lang="es-ES" smtClean="0"/>
              <a:t>25/04/13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48DC8-A6B6-BD4C-B43C-47B75048E93A}" type="slidenum">
              <a:rPr lang="es-ES_tradnl" smtClean="0"/>
              <a:t>‹Nr.›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0199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867" y="876518"/>
            <a:ext cx="6424269" cy="552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588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558ED5"/>
                </a:solidFill>
              </a:rPr>
              <a:t>VINCULACIÓ AFECTIVA</a:t>
            </a:r>
            <a:endParaRPr lang="es-ES_tradnl" dirty="0">
              <a:solidFill>
                <a:srgbClr val="558ED5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ca-ES" dirty="0" smtClean="0"/>
              <a:t>Necessitat de </a:t>
            </a:r>
            <a:r>
              <a:rPr lang="ca-ES" b="1" dirty="0" smtClean="0"/>
              <a:t>vinculació afectiva</a:t>
            </a:r>
            <a:r>
              <a:rPr lang="ca-ES" dirty="0" smtClean="0"/>
              <a:t>. 233-11 1 a) “vinculació afectiva entre els fills i cadascun dels progenitors i també les relacions amb les altres persones que conviuen a les llars respectives”</a:t>
            </a:r>
          </a:p>
          <a:p>
            <a:r>
              <a:rPr lang="ca-ES" dirty="0" smtClean="0"/>
              <a:t>VALORACIÓ: NECESSITAT DE DICTAMEN PERICIAL?</a:t>
            </a:r>
          </a:p>
          <a:p>
            <a:r>
              <a:rPr lang="ca-ES" dirty="0" smtClean="0"/>
              <a:t>DOCTRINA AUDIÈNCIES PROVINCIALS</a:t>
            </a:r>
          </a:p>
          <a:p>
            <a:pPr lvl="1"/>
            <a:r>
              <a:rPr lang="ca-ES" dirty="0" smtClean="0"/>
              <a:t>SAP B, 12: 7-2-2011; 16-2-2012; 23-2-2012 </a:t>
            </a:r>
          </a:p>
          <a:p>
            <a:pPr lvl="1"/>
            <a:r>
              <a:rPr lang="ca-ES" dirty="0" smtClean="0"/>
              <a:t>SAP B , 18: 27-7-2009; 28-7-2008; 22-2-2011 ; 21-12-2012</a:t>
            </a:r>
          </a:p>
          <a:p>
            <a:pPr lvl="1"/>
            <a:r>
              <a:rPr lang="ca-ES" dirty="0" smtClean="0"/>
              <a:t>SAP GI,2 14-2-2011  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8966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558ED5"/>
                </a:solidFill>
              </a:rPr>
              <a:t>CURA PRIMARIA</a:t>
            </a:r>
            <a:endParaRPr lang="es-ES_tradnl" dirty="0">
              <a:solidFill>
                <a:srgbClr val="558ED5"/>
              </a:solidFill>
            </a:endParaRPr>
          </a:p>
        </p:txBody>
      </p:sp>
      <p:sp>
        <p:nvSpPr>
          <p:cNvPr id="4" name="2 CuadroTexto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450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a-ES" sz="2800" dirty="0" smtClean="0"/>
              <a:t>233-11 1 d) “El temps que cadascun dels progenitors havia dedicat a l’atenció dels fills abans de la ruptura i les tasques que efectivament exercia per procurar-los el benestar”</a:t>
            </a:r>
          </a:p>
          <a:p>
            <a:r>
              <a:rPr lang="ca-ES" sz="2800" dirty="0" smtClean="0"/>
              <a:t>Avantatges: preferències probables i provades; estabilitat; predicibilitat</a:t>
            </a:r>
          </a:p>
          <a:p>
            <a:r>
              <a:rPr lang="ca-ES" sz="2800" dirty="0" smtClean="0"/>
              <a:t>Inconvenients: impedeix reorganització i valora element quantitatiu; acceptació de patró tradicional; imposició d'un model de família.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lphaUcParenR"/>
              <a:defRPr/>
            </a:pPr>
            <a:endParaRPr lang="ca-ES" sz="2000" b="1" dirty="0"/>
          </a:p>
        </p:txBody>
      </p:sp>
    </p:spTree>
    <p:extLst>
      <p:ext uri="{BB962C8B-B14F-4D97-AF65-F5344CB8AC3E}">
        <p14:creationId xmlns:p14="http://schemas.microsoft.com/office/powerpoint/2010/main" val="1645681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558ED5"/>
                </a:solidFill>
              </a:rPr>
              <a:t>CURA PRIMARIA</a:t>
            </a:r>
            <a:endParaRPr lang="es-ES_tradnl" dirty="0">
              <a:solidFill>
                <a:srgbClr val="558ED5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a-ES" dirty="0" smtClean="0"/>
              <a:t>Deneguen compartida.</a:t>
            </a:r>
          </a:p>
          <a:p>
            <a:pPr lvl="1"/>
            <a:r>
              <a:rPr lang="ca-ES" dirty="0" smtClean="0"/>
              <a:t>SAP GI, 1ª, de 6 d'abril de 2010</a:t>
            </a:r>
          </a:p>
          <a:p>
            <a:pPr lvl="1"/>
            <a:r>
              <a:rPr lang="ca-ES" dirty="0" smtClean="0"/>
              <a:t>SAP B 18ª, d'11-3-2010, de 14-6-2011 i de 25-5-2011 </a:t>
            </a:r>
          </a:p>
          <a:p>
            <a:pPr lvl="1"/>
            <a:r>
              <a:rPr lang="ca-ES" dirty="0" smtClean="0"/>
              <a:t>SAP B 12ª, de 27-12-2011;  31-5-2011; 29-6-2011; 29-2-2012  </a:t>
            </a:r>
            <a:r>
              <a:rPr lang="ca-ES" dirty="0" smtClean="0">
                <a:effectLst/>
              </a:rPr>
              <a:t> </a:t>
            </a:r>
            <a:endParaRPr lang="ca-ES" dirty="0" smtClean="0"/>
          </a:p>
          <a:p>
            <a:pPr lvl="1"/>
            <a:r>
              <a:rPr lang="ca-ES" dirty="0" smtClean="0"/>
              <a:t>SAP </a:t>
            </a:r>
            <a:r>
              <a:rPr lang="ca-ES" dirty="0" err="1" smtClean="0"/>
              <a:t>T</a:t>
            </a:r>
            <a:r>
              <a:rPr lang="ca-ES" dirty="0" smtClean="0"/>
              <a:t> 15-2-2011</a:t>
            </a:r>
          </a:p>
          <a:p>
            <a:r>
              <a:rPr lang="es-ES_tradnl" dirty="0" smtClean="0"/>
              <a:t>Donen </a:t>
            </a:r>
            <a:r>
              <a:rPr lang="es-ES_tradnl" dirty="0" smtClean="0"/>
              <a:t>la compartida</a:t>
            </a:r>
          </a:p>
          <a:p>
            <a:pPr lvl="1"/>
            <a:r>
              <a:rPr lang="es-ES" dirty="0"/>
              <a:t>SAP B 18 22-2-</a:t>
            </a:r>
            <a:r>
              <a:rPr lang="es-ES" dirty="0" smtClean="0"/>
              <a:t>2011</a:t>
            </a:r>
          </a:p>
          <a:p>
            <a:pPr lvl="1"/>
            <a:r>
              <a:rPr lang="es-ES" dirty="0"/>
              <a:t>SAP B 12 16-2-2012 </a:t>
            </a:r>
            <a:r>
              <a:rPr lang="es-ES_tradnl" dirty="0" smtClean="0">
                <a:effectLst/>
              </a:rPr>
              <a:t> </a:t>
            </a:r>
            <a:endParaRPr lang="es-ES_tradnl" dirty="0" smtClean="0"/>
          </a:p>
          <a:p>
            <a:endParaRPr lang="es-ES_tradnl" dirty="0"/>
          </a:p>
          <a:p>
            <a:pPr marL="457200" lvl="1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50706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558ED5"/>
                </a:solidFill>
              </a:rPr>
              <a:t>AUDIÈNCIA DE MENORS</a:t>
            </a:r>
            <a:endParaRPr lang="es-ES_tradnl" dirty="0">
              <a:solidFill>
                <a:srgbClr val="558ED5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847"/>
          </a:xfrm>
        </p:spPr>
        <p:txBody>
          <a:bodyPr>
            <a:normAutofit fontScale="77500" lnSpcReduction="20000"/>
          </a:bodyPr>
          <a:lstStyle/>
          <a:p>
            <a:r>
              <a:rPr lang="ca-ES" sz="4200" dirty="0" smtClean="0"/>
              <a:t>Rellevància 233 11 1 e): l’opinió expressada pels fills</a:t>
            </a:r>
          </a:p>
          <a:p>
            <a:r>
              <a:rPr lang="ca-ES" sz="4200" dirty="0" smtClean="0"/>
              <a:t>Satisfacció d'un dret. Convenció Drets del Nen.</a:t>
            </a:r>
          </a:p>
          <a:p>
            <a:r>
              <a:rPr lang="ca-ES" sz="4200" dirty="0" smtClean="0"/>
              <a:t>Dret a ser sentit ≠ Dret a decidir</a:t>
            </a:r>
          </a:p>
          <a:p>
            <a:r>
              <a:rPr lang="ca-ES" sz="4200" dirty="0" smtClean="0"/>
              <a:t>Deficient regulació legal de l'exploració dels menors</a:t>
            </a:r>
          </a:p>
          <a:p>
            <a:pPr lvl="1"/>
            <a:r>
              <a:rPr lang="ca-ES" sz="3400" dirty="0" smtClean="0"/>
              <a:t>No és una diligència de prova</a:t>
            </a:r>
          </a:p>
          <a:p>
            <a:pPr lvl="1"/>
            <a:r>
              <a:rPr lang="ca-ES" sz="3400" dirty="0" smtClean="0"/>
              <a:t>Documentació.</a:t>
            </a:r>
          </a:p>
          <a:p>
            <a:pPr lvl="1"/>
            <a:r>
              <a:rPr lang="ca-ES" sz="3400" dirty="0" smtClean="0"/>
              <a:t>Publicitat</a:t>
            </a:r>
          </a:p>
          <a:p>
            <a:pPr lvl="1"/>
            <a:r>
              <a:rPr lang="ca-ES" sz="3400" dirty="0" smtClean="0"/>
              <a:t>Confidencialitat</a:t>
            </a:r>
            <a:endParaRPr lang="ca-ES" sz="3400" dirty="0"/>
          </a:p>
        </p:txBody>
      </p:sp>
    </p:spTree>
    <p:extLst>
      <p:ext uri="{BB962C8B-B14F-4D97-AF65-F5344CB8AC3E}">
        <p14:creationId xmlns:p14="http://schemas.microsoft.com/office/powerpoint/2010/main" val="724629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558ED5"/>
                </a:solidFill>
              </a:rPr>
              <a:t>AUDIÈNCIA DE MENORS</a:t>
            </a:r>
            <a:endParaRPr lang="es-ES_tradnl" dirty="0">
              <a:solidFill>
                <a:srgbClr val="558ED5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99061"/>
          </a:xfrm>
        </p:spPr>
        <p:txBody>
          <a:bodyPr>
            <a:normAutofit fontScale="70000" lnSpcReduction="20000"/>
          </a:bodyPr>
          <a:lstStyle/>
          <a:p>
            <a:r>
              <a:rPr lang="ca-ES" sz="3400" dirty="0" smtClean="0"/>
              <a:t>Exploració </a:t>
            </a:r>
            <a:r>
              <a:rPr lang="ca-ES" sz="3400" dirty="0"/>
              <a:t>del menor -13 </a:t>
            </a:r>
            <a:r>
              <a:rPr lang="ca-ES" sz="3400" dirty="0" smtClean="0"/>
              <a:t>anys- i altres </a:t>
            </a:r>
            <a:r>
              <a:rPr lang="ca-ES" sz="3400" dirty="0"/>
              <a:t>factors, com la distància de </a:t>
            </a:r>
            <a:r>
              <a:rPr lang="ca-ES" sz="3400" dirty="0" smtClean="0"/>
              <a:t>domicilis </a:t>
            </a:r>
            <a:r>
              <a:rPr lang="ca-ES" sz="3400" dirty="0"/>
              <a:t>i informes </a:t>
            </a:r>
            <a:r>
              <a:rPr lang="ca-ES" sz="3400" dirty="0" smtClean="0"/>
              <a:t>tècnics. Denega </a:t>
            </a:r>
            <a:r>
              <a:rPr lang="ca-ES" sz="3400" dirty="0"/>
              <a:t>la compartida la SAP B 12 29-6-</a:t>
            </a:r>
            <a:r>
              <a:rPr lang="ca-ES" sz="3400" dirty="0" smtClean="0"/>
              <a:t>2011</a:t>
            </a:r>
            <a:endParaRPr lang="es-ES_tradnl" sz="3400" dirty="0"/>
          </a:p>
          <a:p>
            <a:r>
              <a:rPr lang="ca-ES" sz="3400" dirty="0"/>
              <a:t>Canvia la guarda alterna per setmanes (durant 4 anys) d’una menor de 12 bàsicament perquè ho demana la menor i per manca de disponibilitat horària del pare i no canvia la guarda del fill gran que compleix en breu els 18 perquè les necessitats són diferents la  SAP B 12 22-12-</a:t>
            </a:r>
            <a:r>
              <a:rPr lang="ca-ES" sz="3400" dirty="0" smtClean="0"/>
              <a:t>2011.</a:t>
            </a:r>
          </a:p>
          <a:p>
            <a:r>
              <a:rPr lang="ca-ES" sz="3400" dirty="0"/>
              <a:t> </a:t>
            </a:r>
            <a:r>
              <a:rPr lang="ca-ES" sz="3400" dirty="0" smtClean="0"/>
              <a:t>SAPB </a:t>
            </a:r>
            <a:r>
              <a:rPr lang="ca-ES" sz="3400" dirty="0"/>
              <a:t>18 de 30-3-2012 </a:t>
            </a:r>
            <a:r>
              <a:rPr lang="ca-ES" sz="3400" dirty="0" smtClean="0"/>
              <a:t> </a:t>
            </a:r>
            <a:r>
              <a:rPr lang="ca-ES" sz="3400" dirty="0"/>
              <a:t>recull que els fills de 17 i 15 anys demanen mes temps amb el pare </a:t>
            </a:r>
            <a:r>
              <a:rPr lang="ca-ES" sz="3400" dirty="0" smtClean="0"/>
              <a:t>però </a:t>
            </a:r>
            <a:r>
              <a:rPr lang="ca-ES" sz="3400" dirty="0"/>
              <a:t>es fa pales l’incompliment per part del pare del règim de comunicació el que </a:t>
            </a:r>
            <a:r>
              <a:rPr lang="ca-ES" sz="3400" dirty="0" smtClean="0"/>
              <a:t>s’ent</a:t>
            </a:r>
            <a:r>
              <a:rPr lang="ca-ES" sz="3400" dirty="0" smtClean="0"/>
              <a:t>é</a:t>
            </a:r>
            <a:r>
              <a:rPr lang="ca-ES" sz="3400" dirty="0" smtClean="0"/>
              <a:t>n </a:t>
            </a:r>
            <a:r>
              <a:rPr lang="ca-ES" sz="3400" dirty="0"/>
              <a:t>incompatible amb un sistema de custòdia compartida</a:t>
            </a:r>
            <a:r>
              <a:rPr lang="ca-ES" sz="3400" dirty="0" smtClean="0"/>
              <a:t>.</a:t>
            </a:r>
            <a:endParaRPr lang="es-ES_tradnl" sz="3400" dirty="0"/>
          </a:p>
          <a:p>
            <a:r>
              <a:rPr lang="ca-ES" sz="3400" dirty="0"/>
              <a:t>Confirma la compartida la SAP B 12 7-11-2012 </a:t>
            </a:r>
            <a:r>
              <a:rPr lang="ca-ES" sz="3400" dirty="0" smtClean="0"/>
              <a:t>tenint </a:t>
            </a:r>
            <a:r>
              <a:rPr lang="ca-ES" sz="3400" dirty="0"/>
              <a:t>en consideració la voluntat d’un menor de 15 anys.</a:t>
            </a:r>
            <a:endParaRPr lang="es-ES_tradnl" sz="3400" dirty="0"/>
          </a:p>
          <a:p>
            <a:pPr marL="0" indent="0">
              <a:buNone/>
            </a:pPr>
            <a:endParaRPr lang="es-ES_tradnl" dirty="0" smtClean="0">
              <a:effectLst/>
            </a:endParaRP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96698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RELACIÓ PROGENITORS</a:t>
            </a:r>
            <a:endParaRPr lang="es-ES_tradnl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712505"/>
          </a:xfrm>
        </p:spPr>
        <p:txBody>
          <a:bodyPr>
            <a:normAutofit fontScale="77500" lnSpcReduction="20000"/>
          </a:bodyPr>
          <a:lstStyle/>
          <a:p>
            <a:r>
              <a:rPr lang="es-ES_tradnl" dirty="0" smtClean="0"/>
              <a:t>CCC </a:t>
            </a:r>
            <a:r>
              <a:rPr lang="ca-ES" dirty="0"/>
              <a:t>): “L’actitud de cadascun dels progenitors per a cooperar amb l’altre a fi d’assegurar la màxima estabilitat als fills, especialment per a garantir adequadament les relacions d’aquests amb tots dos progenitors</a:t>
            </a:r>
            <a:r>
              <a:rPr lang="ca-ES" dirty="0" smtClean="0"/>
              <a:t>”</a:t>
            </a:r>
            <a:endParaRPr lang="es-ES_tradnl" dirty="0"/>
          </a:p>
          <a:p>
            <a:r>
              <a:rPr lang="ca-ES" dirty="0" smtClean="0"/>
              <a:t>Doctrina tribunals: </a:t>
            </a:r>
          </a:p>
          <a:p>
            <a:pPr lvl="1"/>
            <a:r>
              <a:rPr lang="ca-ES" dirty="0" smtClean="0"/>
              <a:t>Conflictivitat com a criteri excloent de la custòdia compartida. Conflictivitat extrema</a:t>
            </a:r>
          </a:p>
          <a:p>
            <a:pPr lvl="2"/>
            <a:r>
              <a:rPr lang="ca-ES" dirty="0"/>
              <a:t>STSJC de 31 de juliol de 2008 , de 25 de juny de 2009 , de 3 i de 8 de març de </a:t>
            </a:r>
            <a:r>
              <a:rPr lang="ca-ES" dirty="0" smtClean="0"/>
              <a:t>2010</a:t>
            </a:r>
          </a:p>
          <a:p>
            <a:pPr lvl="2"/>
            <a:r>
              <a:rPr lang="ca-ES" dirty="0" smtClean="0"/>
              <a:t>SAPB</a:t>
            </a:r>
            <a:r>
              <a:rPr lang="ca-ES" dirty="0"/>
              <a:t> </a:t>
            </a:r>
            <a:r>
              <a:rPr lang="ca-ES" dirty="0" smtClean="0"/>
              <a:t> 18ª 29-11-2011</a:t>
            </a:r>
          </a:p>
          <a:p>
            <a:pPr lvl="2"/>
            <a:r>
              <a:rPr lang="ca-ES" dirty="0" smtClean="0"/>
              <a:t>SAPB </a:t>
            </a:r>
            <a:r>
              <a:rPr lang="ca-ES" dirty="0"/>
              <a:t>12ª, </a:t>
            </a:r>
            <a:r>
              <a:rPr lang="ca-ES" dirty="0" smtClean="0"/>
              <a:t> 1-2-2011 i 21-12-2011(diferencia diferents graus de conflictivitat);6-4-2011 (actuacions penals sobre violència gènere)</a:t>
            </a:r>
          </a:p>
          <a:p>
            <a:pPr lvl="2"/>
            <a:r>
              <a:rPr lang="ca-ES" dirty="0" smtClean="0"/>
              <a:t>SAPT 1 1-7-2011 (violència, procediments penals)   </a:t>
            </a:r>
          </a:p>
          <a:p>
            <a:pPr lvl="1"/>
            <a:r>
              <a:rPr lang="ca-ES" dirty="0" smtClean="0"/>
              <a:t> Valoració de la capacitat de cada progenitor per preservar l'altra figura parental com a factor determinant de la custòdia.</a:t>
            </a:r>
          </a:p>
          <a:p>
            <a:pPr lvl="2"/>
            <a:r>
              <a:rPr lang="ca-ES" dirty="0" smtClean="0"/>
              <a:t> </a:t>
            </a:r>
            <a:r>
              <a:rPr lang="ca-ES" dirty="0"/>
              <a:t>SAP </a:t>
            </a:r>
            <a:r>
              <a:rPr lang="ca-ES" dirty="0" smtClean="0"/>
              <a:t>GI </a:t>
            </a:r>
            <a:r>
              <a:rPr lang="ca-ES" dirty="0"/>
              <a:t>10-2-</a:t>
            </a:r>
            <a:r>
              <a:rPr lang="ca-ES" dirty="0" smtClean="0"/>
              <a:t>2010 i 12-5-2008</a:t>
            </a:r>
          </a:p>
          <a:p>
            <a:pPr lvl="2"/>
            <a:r>
              <a:rPr lang="ca-ES" dirty="0" smtClean="0"/>
              <a:t>SAP B 18</a:t>
            </a:r>
            <a:r>
              <a:rPr lang="es-ES_tradnl" dirty="0" smtClean="0"/>
              <a:t>  24-11-2008, 16-12-2008, 19-6-2007</a:t>
            </a:r>
            <a:endParaRPr lang="ca-ES" dirty="0" smtClean="0"/>
          </a:p>
        </p:txBody>
      </p:sp>
    </p:spTree>
    <p:extLst>
      <p:ext uri="{BB962C8B-B14F-4D97-AF65-F5344CB8AC3E}">
        <p14:creationId xmlns:p14="http://schemas.microsoft.com/office/powerpoint/2010/main" val="1283926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5400" dirty="0" smtClean="0">
                <a:solidFill>
                  <a:srgbClr val="558ED5"/>
                </a:solidFill>
              </a:rPr>
              <a:t>CONTINUITAT</a:t>
            </a:r>
            <a:endParaRPr lang="es-ES_tradnl" sz="5400" dirty="0">
              <a:solidFill>
                <a:srgbClr val="558ED5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9451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ca-ES" dirty="0" smtClean="0"/>
              <a:t>CCC  els acords en previsió de la ruptura o adoptats fora del conveni abans d’iniciar-se el procediment</a:t>
            </a:r>
          </a:p>
          <a:p>
            <a:pPr algn="just"/>
            <a:r>
              <a:rPr lang="ca-ES" dirty="0" smtClean="0"/>
              <a:t>Tribunals</a:t>
            </a:r>
          </a:p>
          <a:p>
            <a:pPr lvl="1" algn="just"/>
            <a:r>
              <a:rPr lang="ca-ES" dirty="0" smtClean="0"/>
              <a:t>SAP B 18  8-4-2011 i 21-12-2011  manté cc</a:t>
            </a:r>
          </a:p>
          <a:p>
            <a:pPr lvl="1" algn="just"/>
            <a:r>
              <a:rPr lang="ca-ES" dirty="0" smtClean="0"/>
              <a:t>SAP B 18 4-5-2011; 15-4-2011 denega cc i manté guarda materna; 27-3-2012 denega modificació, sempre amb la mare.</a:t>
            </a:r>
          </a:p>
          <a:p>
            <a:pPr lvl="1" algn="just"/>
            <a:r>
              <a:rPr lang="ca-ES" dirty="0" smtClean="0"/>
              <a:t>SAP B 12 27-10-2011 denega per no canvi de circumstàncies. 5-3-2012. sempre guarda materna</a:t>
            </a:r>
          </a:p>
          <a:p>
            <a:pPr lvl="1" algn="just"/>
            <a:r>
              <a:rPr lang="ca-ES" dirty="0" smtClean="0"/>
              <a:t>SAP </a:t>
            </a:r>
            <a:r>
              <a:rPr lang="ca-ES" dirty="0" err="1" smtClean="0"/>
              <a:t>Gi</a:t>
            </a:r>
            <a:r>
              <a:rPr lang="ca-ES" dirty="0" smtClean="0"/>
              <a:t> 1 8-2-2012 manté repartiment de temps del conveni</a:t>
            </a:r>
          </a:p>
          <a:p>
            <a:pPr lvl="1" algn="just"/>
            <a:r>
              <a:rPr lang="ca-ES" dirty="0" smtClean="0"/>
              <a:t>SAP </a:t>
            </a:r>
            <a:r>
              <a:rPr lang="ca-ES" dirty="0" err="1" smtClean="0"/>
              <a:t>T</a:t>
            </a:r>
            <a:r>
              <a:rPr lang="ca-ES" dirty="0" smtClean="0"/>
              <a:t> 1 28-2-2012 manté la cc fixada per acord verbal anterior.</a:t>
            </a:r>
          </a:p>
          <a:p>
            <a:pPr lvl="1" algn="just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69892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558ED5"/>
                </a:solidFill>
              </a:rPr>
              <a:t>DOMICILI I HORARIS</a:t>
            </a:r>
            <a:endParaRPr lang="es-ES_tradnl" dirty="0">
              <a:solidFill>
                <a:srgbClr val="558ED5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 smtClean="0"/>
              <a:t>233-11 </a:t>
            </a:r>
            <a:r>
              <a:rPr lang="ca-ES" dirty="0" err="1" smtClean="0"/>
              <a:t>g</a:t>
            </a:r>
            <a:r>
              <a:rPr lang="ca-ES" dirty="0" smtClean="0"/>
              <a:t>) CCC </a:t>
            </a:r>
            <a:r>
              <a:rPr lang="ca-ES" dirty="0" smtClean="0"/>
              <a:t>situació dels domicilis dels progenitors i els horaris i les activitats dels fills i dels progenitors</a:t>
            </a:r>
          </a:p>
          <a:p>
            <a:pPr lvl="2"/>
            <a:r>
              <a:rPr lang="ca-ES" smtClean="0"/>
              <a:t>Elements </a:t>
            </a:r>
            <a:r>
              <a:rPr lang="ca-ES" dirty="0" smtClean="0"/>
              <a:t>objectius que condicionen l'organització familiar i que tenen incidència directa en la realitat quotidiana dels fills.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95974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8260" y="596752"/>
            <a:ext cx="8709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DISTRIBUCIÓ DEL TEMPS DE CONVIVÈNCIA AMB CADA PROGENITOR</a:t>
            </a:r>
          </a:p>
          <a:p>
            <a:pPr algn="ctr"/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DESPRES 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 LA RUPTURA</a:t>
            </a:r>
            <a:endParaRPr lang="ca-E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31338" y="5631795"/>
            <a:ext cx="8048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dirty="0" smtClean="0"/>
              <a:t>EVOLUCIÓ DE CRITERIS DES DE 1981 (</a:t>
            </a:r>
            <a:r>
              <a:rPr lang="es-ES" sz="2400" dirty="0" smtClean="0"/>
              <a:t>Ley 30/1981 de 7 de julio)</a:t>
            </a:r>
            <a:endParaRPr lang="es-ES" sz="2400" dirty="0"/>
          </a:p>
        </p:txBody>
      </p:sp>
      <p:sp>
        <p:nvSpPr>
          <p:cNvPr id="7" name="CuadroTexto 6"/>
          <p:cNvSpPr txBox="1"/>
          <p:nvPr/>
        </p:nvSpPr>
        <p:spPr>
          <a:xfrm>
            <a:off x="3221339" y="4729972"/>
            <a:ext cx="2855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 smtClean="0"/>
              <a:t>Petició</a:t>
            </a:r>
            <a:r>
              <a:rPr lang="es-ES" sz="2000" dirty="0" smtClean="0"/>
              <a:t> en el </a:t>
            </a:r>
            <a:r>
              <a:rPr lang="es-ES" sz="2000" dirty="0" err="1" smtClean="0"/>
              <a:t>procediment</a:t>
            </a:r>
            <a:endParaRPr lang="es-ES" sz="20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324" y="1924672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48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99491" y="1420596"/>
            <a:ext cx="7823251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ca-ES" sz="2800" dirty="0" smtClean="0"/>
              <a:t>Aplicació dels criteris legals per decidir la modalitat de guarda a la decisió de distribució de temps</a:t>
            </a:r>
          </a:p>
          <a:p>
            <a:pPr marL="285750" indent="-285750">
              <a:buFont typeface="Arial"/>
              <a:buChar char="•"/>
            </a:pPr>
            <a:r>
              <a:rPr lang="ca-ES" sz="2800" dirty="0" smtClean="0"/>
              <a:t>Dificultats per  fixar models de guarda o de distribució del temps </a:t>
            </a:r>
            <a:r>
              <a:rPr lang="ca-ES" sz="2800" dirty="0" smtClean="0"/>
              <a:t>te</a:t>
            </a:r>
            <a:r>
              <a:rPr lang="ca-ES" sz="2800" dirty="0" smtClean="0"/>
              <a:t>ò</a:t>
            </a:r>
            <a:r>
              <a:rPr lang="ca-ES" sz="2800" dirty="0" smtClean="0"/>
              <a:t>ricament </a:t>
            </a:r>
            <a:r>
              <a:rPr lang="ca-ES" sz="2800" dirty="0" smtClean="0"/>
              <a:t>adequats.</a:t>
            </a:r>
          </a:p>
          <a:p>
            <a:pPr marL="285750" indent="-285750">
              <a:buFont typeface="Arial"/>
              <a:buChar char="•"/>
            </a:pPr>
            <a:r>
              <a:rPr lang="ca-ES" sz="2800" dirty="0" err="1" smtClean="0"/>
              <a:t>Hodges</a:t>
            </a:r>
            <a:endParaRPr lang="ca-ES" sz="2800" dirty="0" smtClean="0"/>
          </a:p>
          <a:p>
            <a:pPr marL="285750" indent="-285750">
              <a:buFont typeface="Arial"/>
              <a:buChar char="•"/>
            </a:pPr>
            <a:r>
              <a:rPr lang="ca-ES" sz="2800" dirty="0" smtClean="0"/>
              <a:t>Pautes generals de </a:t>
            </a:r>
            <a:r>
              <a:rPr lang="ca-ES" sz="2800" dirty="0" smtClean="0"/>
              <a:t>distribució</a:t>
            </a:r>
          </a:p>
          <a:p>
            <a:pPr marL="742950" lvl="1" indent="-285750">
              <a:buFont typeface="Arial"/>
              <a:buChar char="•"/>
            </a:pPr>
            <a:r>
              <a:rPr lang="ca-ES" sz="2800" dirty="0" smtClean="0"/>
              <a:t>Necessitats afectives i emocionals diferents segons l’edat</a:t>
            </a:r>
          </a:p>
          <a:p>
            <a:pPr marL="742950" lvl="1" indent="-285750">
              <a:buFont typeface="Arial"/>
              <a:buChar char="•"/>
            </a:pPr>
            <a:r>
              <a:rPr lang="ca-ES" sz="2800" dirty="0" smtClean="0"/>
              <a:t>Contingut de la relaci</a:t>
            </a:r>
            <a:r>
              <a:rPr lang="ca-ES" sz="2800" dirty="0" smtClean="0"/>
              <a:t>ó paterna i materna diferent segons l’edat</a:t>
            </a:r>
          </a:p>
          <a:p>
            <a:pPr marL="742950" lvl="1" indent="-285750">
              <a:buFont typeface="Arial"/>
              <a:buChar char="•"/>
            </a:pPr>
            <a:r>
              <a:rPr lang="ca-ES" sz="2800" dirty="0" smtClean="0"/>
              <a:t>Percepció diferent del temps.</a:t>
            </a:r>
            <a:endParaRPr lang="ca-ES" sz="2800" dirty="0" smtClean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>
                <a:solidFill>
                  <a:srgbClr val="3366FF"/>
                </a:solidFill>
              </a:rPr>
              <a:t>PLANTEJAMENT</a:t>
            </a:r>
            <a:endParaRPr lang="ca-E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04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25860" y="425700"/>
            <a:ext cx="7950967" cy="655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dirty="0"/>
              <a:t>INCREMENT DE SUPÒSITS DE CUSTÒDIA COMPARTIDA.</a:t>
            </a:r>
          </a:p>
          <a:p>
            <a:pPr algn="ctr"/>
            <a:r>
              <a:rPr lang="es-ES_tradnl" sz="2800" dirty="0"/>
              <a:t>NORMATIVA </a:t>
            </a:r>
            <a:endParaRPr lang="ca-ES" sz="2000" dirty="0" smtClean="0"/>
          </a:p>
          <a:p>
            <a:pPr marL="342900" indent="-342900">
              <a:buFont typeface="Arial"/>
              <a:buChar char="•"/>
            </a:pPr>
            <a:r>
              <a:rPr lang="ca-ES" sz="2400" dirty="0" smtClean="0"/>
              <a:t>Llei 15/2005 de 8 de juliol. de modificació del Codi Civil i LEC en matèria de separació i divorci</a:t>
            </a:r>
          </a:p>
          <a:p>
            <a:pPr marL="342900" indent="-342900">
              <a:buFont typeface="Arial"/>
              <a:buChar char="•"/>
            </a:pPr>
            <a:r>
              <a:rPr lang="ca-ES" sz="2400" dirty="0" smtClean="0"/>
              <a:t> Codi Civil de Catalunya, aprovat per Llei 25/2010 de 29 de juliol.</a:t>
            </a:r>
          </a:p>
          <a:p>
            <a:pPr marL="342900" indent="-342900">
              <a:buFont typeface="Arial"/>
              <a:buChar char="•"/>
            </a:pPr>
            <a:r>
              <a:rPr lang="ca-ES" sz="2400" dirty="0" smtClean="0"/>
              <a:t>Codi de Dret Foral d'Aragó, Decret Legislatiu 1/2011, de 22 de març. Incorpora la Llei 2/2010, de 26 de maig, d'igualtat en les relacions familiars en la la ruptura de convivència dels pares </a:t>
            </a:r>
          </a:p>
          <a:p>
            <a:pPr marL="342900" indent="-342900">
              <a:buFont typeface="Arial"/>
              <a:buChar char="•"/>
            </a:pPr>
            <a:r>
              <a:rPr lang="ca-ES" sz="2400" dirty="0" smtClean="0"/>
              <a:t> Llei Foral 3/2011, de 17 de març, sobre custòdia dels fills en els casos de ruptura de la convivència dels pares de Navarra.</a:t>
            </a:r>
          </a:p>
          <a:p>
            <a:pPr marL="342900" indent="-342900">
              <a:buFont typeface="Arial"/>
              <a:buChar char="•"/>
            </a:pPr>
            <a:r>
              <a:rPr lang="ca-ES" sz="2400" dirty="0" smtClean="0"/>
              <a:t> Llei 5/2011, d'1 d'abril, de la Generalitat, de Relacions Familiars dels fills i filles els progenitors dels quals no conviuen de València </a:t>
            </a:r>
            <a:endParaRPr lang="ca-ES" sz="2400" dirty="0"/>
          </a:p>
        </p:txBody>
      </p:sp>
    </p:spTree>
    <p:extLst>
      <p:ext uri="{BB962C8B-B14F-4D97-AF65-F5344CB8AC3E}">
        <p14:creationId xmlns:p14="http://schemas.microsoft.com/office/powerpoint/2010/main" val="29787484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PAUTES QUE ES PROPOSEN</a:t>
            </a:r>
            <a:endParaRPr lang="es-ES_tradnl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a-ES" dirty="0" smtClean="0"/>
              <a:t>Menors molt petits: </a:t>
            </a:r>
            <a:r>
              <a:rPr lang="ca-ES" sz="2400" dirty="0" smtClean="0"/>
              <a:t>r</a:t>
            </a:r>
            <a:r>
              <a:rPr lang="ca-ES" sz="2400" dirty="0" smtClean="0"/>
              <a:t>ègims d’estància que aconsegueixin una relació freqüent i que no impliquin separacions llargues, estables temporal i espacialment.</a:t>
            </a:r>
          </a:p>
          <a:p>
            <a:pPr algn="just"/>
            <a:r>
              <a:rPr lang="ca-ES" dirty="0" smtClean="0"/>
              <a:t>Menors mes grans:</a:t>
            </a:r>
          </a:p>
          <a:p>
            <a:pPr lvl="1" algn="just"/>
            <a:r>
              <a:rPr lang="ca-ES" dirty="0"/>
              <a:t>Distribució per dies: referència temporal i espacial.</a:t>
            </a:r>
          </a:p>
          <a:p>
            <a:pPr lvl="1" algn="just"/>
            <a:r>
              <a:rPr lang="ca-ES" dirty="0"/>
              <a:t>Distribució per setmanes amb dia </a:t>
            </a:r>
            <a:r>
              <a:rPr lang="ca-ES" dirty="0" err="1" smtClean="0"/>
              <a:t>intersemanal</a:t>
            </a:r>
            <a:endParaRPr lang="ca-ES" dirty="0" smtClean="0"/>
          </a:p>
          <a:p>
            <a:pPr algn="just"/>
            <a:r>
              <a:rPr lang="ca-ES" dirty="0" smtClean="0"/>
              <a:t>Adolescents</a:t>
            </a:r>
          </a:p>
          <a:p>
            <a:pPr algn="just"/>
            <a:r>
              <a:rPr lang="ca-ES" sz="3200" dirty="0" smtClean="0"/>
              <a:t>Distribució de les vacances</a:t>
            </a:r>
          </a:p>
          <a:p>
            <a:pPr algn="just"/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542438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56496"/>
            <a:ext cx="8229600" cy="1143000"/>
          </a:xfrm>
        </p:spPr>
        <p:txBody>
          <a:bodyPr>
            <a:noAutofit/>
          </a:bodyPr>
          <a:lstStyle/>
          <a:p>
            <a:r>
              <a:rPr lang="ca-ES" sz="2800" b="1" dirty="0">
                <a:solidFill>
                  <a:srgbClr val="558ED5"/>
                </a:solidFill>
              </a:rPr>
              <a:t>VII CONGRES (INTER)NACIONAL DE PSICOLOGÍA JURÍDICA Y FORENSE. Madrid febrer de 2013.</a:t>
            </a:r>
            <a:r>
              <a:rPr lang="es-ES_tradnl" sz="2800" dirty="0">
                <a:solidFill>
                  <a:srgbClr val="558ED5"/>
                </a:solidFill>
              </a:rPr>
              <a:t/>
            </a:r>
            <a:br>
              <a:rPr lang="es-ES_tradnl" sz="2800" dirty="0">
                <a:solidFill>
                  <a:srgbClr val="558ED5"/>
                </a:solidFill>
              </a:rPr>
            </a:br>
            <a:endParaRPr lang="es-ES_tradnl" sz="2800" dirty="0">
              <a:solidFill>
                <a:srgbClr val="558ED5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76382"/>
          </a:xfrm>
        </p:spPr>
        <p:txBody>
          <a:bodyPr>
            <a:noAutofit/>
          </a:bodyPr>
          <a:lstStyle/>
          <a:p>
            <a:r>
              <a:rPr lang="ca-ES" sz="2000" b="1" dirty="0"/>
              <a:t>Conclusions anàlisi de l’atribució de custòdies compartides de l’Audiència Provincial de Barcelona. </a:t>
            </a:r>
            <a:r>
              <a:rPr lang="ca-ES" sz="2000" b="1" dirty="0" err="1"/>
              <a:t>A.Molina</a:t>
            </a:r>
            <a:r>
              <a:rPr lang="ca-ES" sz="2000" b="1" dirty="0"/>
              <a:t>, </a:t>
            </a:r>
            <a:r>
              <a:rPr lang="ca-ES" sz="2000" b="1" dirty="0" err="1"/>
              <a:t>N</a:t>
            </a:r>
            <a:r>
              <a:rPr lang="ca-ES" sz="2000" b="1" dirty="0"/>
              <a:t>. </a:t>
            </a:r>
            <a:r>
              <a:rPr lang="ca-ES" sz="2000" b="1" dirty="0" err="1"/>
              <a:t>Vazquez</a:t>
            </a:r>
            <a:r>
              <a:rPr lang="ca-ES" sz="2000" b="1" dirty="0"/>
              <a:t>, S. </a:t>
            </a:r>
            <a:r>
              <a:rPr lang="ca-ES" sz="2000" b="1" dirty="0" err="1"/>
              <a:t>Venitez</a:t>
            </a:r>
            <a:r>
              <a:rPr lang="ca-ES" sz="2000" b="1" dirty="0"/>
              <a:t>, C. Espada, M. Farres, C. Ortiz i M. Ramoneda.</a:t>
            </a:r>
            <a:endParaRPr lang="es-ES_tradnl" sz="2000" dirty="0"/>
          </a:p>
          <a:p>
            <a:pPr lvl="1"/>
            <a:r>
              <a:rPr lang="ca-ES" sz="2000" dirty="0"/>
              <a:t>Revisió i anàlisi de sentències en dos períodes:</a:t>
            </a:r>
            <a:endParaRPr lang="es-ES_tradnl" sz="2000" dirty="0"/>
          </a:p>
          <a:p>
            <a:pPr lvl="2"/>
            <a:r>
              <a:rPr lang="ca-ES" sz="2000" dirty="0"/>
              <a:t>2009-2010: 125 sentències</a:t>
            </a:r>
            <a:endParaRPr lang="es-ES_tradnl" sz="2000" dirty="0"/>
          </a:p>
          <a:p>
            <a:pPr lvl="2"/>
            <a:r>
              <a:rPr lang="ca-ES" sz="2000" dirty="0"/>
              <a:t>2011-2012: 141         “</a:t>
            </a:r>
            <a:endParaRPr lang="es-ES_tradnl" sz="2000" dirty="0"/>
          </a:p>
          <a:p>
            <a:pPr lvl="1"/>
            <a:r>
              <a:rPr lang="ca-ES" sz="2000" dirty="0"/>
              <a:t>Increment  de nombre de custòdies que es modifiquen en segona instancia en el segon període (27%-8%</a:t>
            </a:r>
            <a:r>
              <a:rPr lang="ca-ES" sz="2000" dirty="0" smtClean="0"/>
              <a:t>)</a:t>
            </a:r>
          </a:p>
          <a:p>
            <a:pPr lvl="1"/>
            <a:r>
              <a:rPr lang="ca-ES" sz="2000" dirty="0" smtClean="0"/>
              <a:t>Increment  </a:t>
            </a:r>
            <a:r>
              <a:rPr lang="ca-ES" sz="2000" dirty="0"/>
              <a:t>de nombre de custòdies compartides en segona instància el segon període (33,3%-13,6%).</a:t>
            </a:r>
            <a:endParaRPr lang="es-ES_tradnl" sz="2000" dirty="0"/>
          </a:p>
          <a:p>
            <a:pPr lvl="1"/>
            <a:r>
              <a:rPr lang="ca-ES" sz="2000" dirty="0"/>
              <a:t>Distribució de temps</a:t>
            </a:r>
            <a:endParaRPr lang="es-ES_tradnl" sz="2000" dirty="0"/>
          </a:p>
          <a:p>
            <a:pPr lvl="2"/>
            <a:r>
              <a:rPr lang="ca-ES" sz="2000" dirty="0"/>
              <a:t>2009-2010: distribució mes freqüent: intercanvi per setmanes (58,8%)</a:t>
            </a:r>
            <a:endParaRPr lang="es-ES_tradnl" sz="2000" dirty="0"/>
          </a:p>
          <a:p>
            <a:pPr lvl="2"/>
            <a:r>
              <a:rPr lang="ca-ES" sz="2000" dirty="0"/>
              <a:t>2011-2012: caps de setmanes alterns i dos tardes entre setmana amb pernocta (48,9%) </a:t>
            </a:r>
            <a:endParaRPr lang="es-ES_tradnl" sz="2000" dirty="0"/>
          </a:p>
          <a:p>
            <a:pPr lvl="1"/>
            <a:endParaRPr lang="es-ES_tradnl" sz="2000" dirty="0"/>
          </a:p>
        </p:txBody>
      </p:sp>
    </p:spTree>
    <p:extLst>
      <p:ext uri="{BB962C8B-B14F-4D97-AF65-F5344CB8AC3E}">
        <p14:creationId xmlns:p14="http://schemas.microsoft.com/office/powerpoint/2010/main" val="4095896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a-ES" sz="2800" b="1" dirty="0">
                <a:solidFill>
                  <a:srgbClr val="558ED5"/>
                </a:solidFill>
              </a:rPr>
              <a:t>VII CONGRES (INTER)NACIONAL DE PSICOLOGÍA JURÍDICA Y FORENSE. Madrid febrer de 2013</a:t>
            </a:r>
            <a:r>
              <a:rPr lang="ca-ES" sz="2400" b="1" dirty="0">
                <a:solidFill>
                  <a:srgbClr val="558ED5"/>
                </a:solidFill>
              </a:rPr>
              <a:t>.</a:t>
            </a:r>
            <a:r>
              <a:rPr lang="es-ES_tradnl" sz="2400" dirty="0">
                <a:solidFill>
                  <a:srgbClr val="558ED5"/>
                </a:solidFill>
              </a:rPr>
              <a:t/>
            </a:r>
            <a:br>
              <a:rPr lang="es-ES_tradnl" sz="2400" dirty="0">
                <a:solidFill>
                  <a:srgbClr val="558ED5"/>
                </a:solidFill>
              </a:rPr>
            </a:br>
            <a:endParaRPr lang="es-ES_tradnl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0229"/>
          </a:xfrm>
        </p:spPr>
        <p:txBody>
          <a:bodyPr>
            <a:normAutofit fontScale="25000" lnSpcReduction="20000"/>
          </a:bodyPr>
          <a:lstStyle/>
          <a:p>
            <a:pPr marL="457200" lvl="1" indent="0">
              <a:buNone/>
            </a:pPr>
            <a:r>
              <a:rPr lang="ca-ES" sz="9600" b="1" dirty="0"/>
              <a:t>Conclusions anàlisi de l’atribució de custòdies compartides de l’Audiència Provincial de Barcelona. </a:t>
            </a:r>
            <a:r>
              <a:rPr lang="ca-ES" sz="9600" b="1" dirty="0" err="1"/>
              <a:t>A.Molina</a:t>
            </a:r>
            <a:r>
              <a:rPr lang="ca-ES" sz="9600" b="1" dirty="0"/>
              <a:t>, </a:t>
            </a:r>
            <a:r>
              <a:rPr lang="ca-ES" sz="9600" b="1" dirty="0" err="1"/>
              <a:t>N</a:t>
            </a:r>
            <a:r>
              <a:rPr lang="ca-ES" sz="9600" b="1" dirty="0"/>
              <a:t>. </a:t>
            </a:r>
            <a:r>
              <a:rPr lang="ca-ES" sz="9600" b="1" dirty="0" err="1"/>
              <a:t>Vazquez</a:t>
            </a:r>
            <a:r>
              <a:rPr lang="ca-ES" sz="9600" b="1" dirty="0"/>
              <a:t>, S. </a:t>
            </a:r>
            <a:r>
              <a:rPr lang="ca-ES" sz="9600" b="1" dirty="0" err="1"/>
              <a:t>Venitez</a:t>
            </a:r>
            <a:r>
              <a:rPr lang="ca-ES" sz="9600" b="1" dirty="0"/>
              <a:t>, C. Espada, M. Farres, C. Ortiz i M. Ramoneda.</a:t>
            </a:r>
            <a:endParaRPr lang="es-ES_tradnl" sz="9600" dirty="0"/>
          </a:p>
          <a:p>
            <a:pPr marL="457200" lvl="1" indent="0">
              <a:buNone/>
            </a:pPr>
            <a:endParaRPr lang="ca-ES" sz="8000" dirty="0"/>
          </a:p>
          <a:p>
            <a:pPr lvl="1"/>
            <a:r>
              <a:rPr lang="ca-ES" sz="8000" dirty="0" smtClean="0"/>
              <a:t>Criteris</a:t>
            </a:r>
            <a:r>
              <a:rPr lang="ca-ES" sz="8000" dirty="0"/>
              <a:t>:</a:t>
            </a:r>
            <a:endParaRPr lang="es-ES_tradnl" sz="8000" dirty="0"/>
          </a:p>
          <a:p>
            <a:pPr lvl="2"/>
            <a:r>
              <a:rPr lang="ca-ES" sz="8000" dirty="0"/>
              <a:t> 2009-2010: estabilitat dels menors; informe favorable del Mº Fiscal i/o del ET; proximitat domicilis; edat menors i absència de conflictes i de mala relació.</a:t>
            </a:r>
            <a:endParaRPr lang="es-ES_tradnl" sz="8000" dirty="0"/>
          </a:p>
          <a:p>
            <a:endParaRPr lang="es-ES_tradnl" sz="8000" dirty="0"/>
          </a:p>
          <a:p>
            <a:pPr lvl="2"/>
            <a:r>
              <a:rPr lang="ca-ES" sz="8000" dirty="0"/>
              <a:t>2011-2012: proximitat de domicilis; horaris compatibles, informe favorable Mº Fiscal i/o ET; estabilitat emocional del menor. En un nombre important de casos es dona la compartida en segona instància, tot i l’informe en contra del Mº Fiscal (59,6%) o de la presència de conflicte o mala relació entre progenitors (29,4%).</a:t>
            </a:r>
            <a:endParaRPr lang="es-ES_tradnl" sz="8000" dirty="0"/>
          </a:p>
          <a:p>
            <a:pPr marL="0" indent="0">
              <a:buNone/>
            </a:pPr>
            <a:r>
              <a:rPr lang="ca-ES" sz="8000" dirty="0"/>
              <a:t>  </a:t>
            </a:r>
            <a:endParaRPr lang="es-ES_tradnl" sz="8000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719618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a-ES" sz="2800" b="1" dirty="0">
                <a:solidFill>
                  <a:srgbClr val="558ED5"/>
                </a:solidFill>
              </a:rPr>
              <a:t>VII CONGRES (INTER)NACIONAL DE PSICOLOGÍA JURÍDICA Y FORENSE. Madrid febrer de 2013.</a:t>
            </a:r>
            <a:r>
              <a:rPr lang="es-ES_tradnl" sz="2800" dirty="0">
                <a:solidFill>
                  <a:srgbClr val="558ED5"/>
                </a:solidFill>
              </a:rPr>
              <a:t/>
            </a:r>
            <a:br>
              <a:rPr lang="es-ES_tradnl" sz="2800" dirty="0">
                <a:solidFill>
                  <a:srgbClr val="558ED5"/>
                </a:solidFill>
              </a:rPr>
            </a:br>
            <a:endParaRPr lang="es-ES_tradnl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a-ES" dirty="0" smtClean="0"/>
          </a:p>
          <a:p>
            <a:r>
              <a:rPr lang="ca-ES" dirty="0" smtClean="0"/>
              <a:t>Anàlisi inicial de diverses resolucions judicials de diferents Audiències Provincials dictades en 2011 i 2012 sobre els criteris de distribució de temps de convivència dels menors amb un i un altre progenitor</a:t>
            </a:r>
            <a:r>
              <a:rPr lang="ca-ES" dirty="0" smtClean="0"/>
              <a:t>.</a:t>
            </a:r>
          </a:p>
          <a:p>
            <a:pPr marL="0" indent="0">
              <a:buNone/>
            </a:pPr>
            <a:r>
              <a:rPr lang="ca-ES" dirty="0"/>
              <a:t> </a:t>
            </a:r>
            <a:r>
              <a:rPr lang="ca-ES" sz="2000" dirty="0"/>
              <a:t>Viñas, D., </a:t>
            </a:r>
            <a:r>
              <a:rPr lang="ca-ES" sz="2000" dirty="0" err="1"/>
              <a:t>Arch</a:t>
            </a:r>
            <a:r>
              <a:rPr lang="ca-ES" sz="2000" dirty="0"/>
              <a:t>, M., </a:t>
            </a:r>
            <a:r>
              <a:rPr lang="ca-ES" sz="2000" dirty="0" err="1"/>
              <a:t>Cartil</a:t>
            </a:r>
            <a:r>
              <a:rPr lang="ca-ES" sz="2000" dirty="0"/>
              <a:t>, C., </a:t>
            </a:r>
            <a:r>
              <a:rPr lang="ca-ES" sz="2000" dirty="0" err="1"/>
              <a:t>y</a:t>
            </a:r>
            <a:r>
              <a:rPr lang="ca-ES" sz="2000" dirty="0"/>
              <a:t> Pérez, A</a:t>
            </a:r>
            <a:r>
              <a:rPr lang="ca-ES" sz="2000" dirty="0" smtClean="0"/>
              <a:t>.</a:t>
            </a:r>
            <a:endParaRPr lang="ca-ES" sz="2000" dirty="0" smtClean="0"/>
          </a:p>
        </p:txBody>
      </p:sp>
    </p:spTree>
    <p:extLst>
      <p:ext uri="{BB962C8B-B14F-4D97-AF65-F5344CB8AC3E}">
        <p14:creationId xmlns:p14="http://schemas.microsoft.com/office/powerpoint/2010/main" val="16638267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/>
        </p:nvGraphicFramePr>
        <p:xfrm>
          <a:off x="179512" y="188640"/>
          <a:ext cx="8784976" cy="6280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27824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>
            <a:graphicFrameLocks noGrp="1"/>
          </p:cNvGraphicFramePr>
          <p:nvPr/>
        </p:nvGraphicFramePr>
        <p:xfrm>
          <a:off x="251521" y="188640"/>
          <a:ext cx="8640960" cy="6284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18808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>
            <a:graphicFrameLocks noGrp="1"/>
          </p:cNvGraphicFramePr>
          <p:nvPr/>
        </p:nvGraphicFramePr>
        <p:xfrm>
          <a:off x="179512" y="404664"/>
          <a:ext cx="9043715" cy="6068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46564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558ED5"/>
                </a:solidFill>
              </a:rPr>
              <a:t>RESULTATS</a:t>
            </a:r>
            <a:endParaRPr lang="es-ES_tradnl" dirty="0">
              <a:solidFill>
                <a:srgbClr val="558ED5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9801"/>
          </a:xfrm>
        </p:spPr>
        <p:txBody>
          <a:bodyPr>
            <a:normAutofit fontScale="25000" lnSpcReduction="20000"/>
          </a:bodyPr>
          <a:lstStyle/>
          <a:p>
            <a:r>
              <a:rPr lang="ca-ES" sz="8000" dirty="0" smtClean="0"/>
              <a:t>Sentències d'Audiències que confirmen el repartiment de temps fixat per la sentència de primera instància, sense referència expressa a les raons per les quals s'ha establert un distribució determinada. En la </a:t>
            </a:r>
            <a:r>
              <a:rPr lang="ca-ES" sz="8000" dirty="0" smtClean="0"/>
              <a:t>majoria d'aquestes </a:t>
            </a:r>
            <a:r>
              <a:rPr lang="ca-ES" sz="8000" dirty="0" smtClean="0"/>
              <a:t>resolucions es qüestiona en el recurs la modalitat de la guarda (individual o conjunta) però no la conveniència del repartiment de temps.</a:t>
            </a:r>
          </a:p>
          <a:p>
            <a:r>
              <a:rPr lang="ca-ES" sz="8000" dirty="0" smtClean="0"/>
              <a:t>Sentències que utilitzen criteris generals com la major estabilitat dels menors, i l'interès del menor.</a:t>
            </a:r>
          </a:p>
          <a:p>
            <a:r>
              <a:rPr lang="ca-ES" sz="8000" dirty="0" smtClean="0"/>
              <a:t>Sentències </a:t>
            </a:r>
            <a:r>
              <a:rPr lang="ca-ES" sz="8000" dirty="0" smtClean="0"/>
              <a:t> </a:t>
            </a:r>
            <a:r>
              <a:rPr lang="ca-ES" sz="8000" dirty="0" smtClean="0"/>
              <a:t>que motiven el repartiment del temps sobre la base d'un informe pericial que aconsella el repartiment acordat.</a:t>
            </a:r>
          </a:p>
          <a:p>
            <a:r>
              <a:rPr lang="ca-ES" sz="8000" dirty="0" smtClean="0"/>
              <a:t>Sentències que s'emparen en el criteri de continuïtat en existir una situació fàctica o pactada de guarda alterna amb un repartiment determinat.</a:t>
            </a:r>
          </a:p>
          <a:p>
            <a:r>
              <a:rPr lang="ca-ES" sz="8000" dirty="0" smtClean="0"/>
              <a:t>La majoria de les sentències que acorden una guarda alterna, distribueixen les vacances d'estiu per quinzenes.</a:t>
            </a:r>
          </a:p>
          <a:p>
            <a:r>
              <a:rPr lang="ca-ES" sz="8000" dirty="0" smtClean="0"/>
              <a:t>La distribució majoritària és per setmanes alternes, encara que també hi ha sentències que distribueixen els dies de la setmana (dilluns-dimarts; dimecres-dijous i caps de setmana alterns) sobretot amb fills de poca edat.</a:t>
            </a:r>
          </a:p>
          <a:p>
            <a:endParaRPr lang="ca-ES" dirty="0" smtClean="0"/>
          </a:p>
          <a:p>
            <a:endParaRPr lang="ca-ES" dirty="0" smtClean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77424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GUARDA FILLS MENORS</a:t>
            </a:r>
            <a:endParaRPr lang="es-ES_tradnl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99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a-ES" dirty="0" smtClean="0"/>
              <a:t>Conceptes</a:t>
            </a:r>
            <a:r>
              <a:rPr lang="ca-ES" dirty="0" smtClean="0"/>
              <a:t>.</a:t>
            </a:r>
          </a:p>
          <a:p>
            <a:pPr lvl="1"/>
            <a:r>
              <a:rPr lang="ca-ES" dirty="0" smtClean="0"/>
              <a:t>Distribució de funcions. SAP </a:t>
            </a:r>
            <a:r>
              <a:rPr lang="ca-ES" dirty="0" err="1" smtClean="0"/>
              <a:t>Gi</a:t>
            </a:r>
            <a:r>
              <a:rPr lang="ca-ES" dirty="0" smtClean="0"/>
              <a:t> 5-10-2011 i 6-7-2011</a:t>
            </a:r>
          </a:p>
          <a:p>
            <a:pPr lvl="1"/>
            <a:r>
              <a:rPr lang="ca-ES" dirty="0" smtClean="0"/>
              <a:t>Distribució de temps</a:t>
            </a:r>
            <a:endParaRPr lang="ca-ES" dirty="0"/>
          </a:p>
          <a:p>
            <a:pPr marL="457200" lvl="1" indent="0">
              <a:buNone/>
            </a:pPr>
            <a:r>
              <a:rPr lang="ca-ES" dirty="0" smtClean="0"/>
              <a:t>233-8 CCC</a:t>
            </a:r>
            <a:r>
              <a:rPr lang="ca-ES" dirty="0" smtClean="0">
                <a:solidFill>
                  <a:schemeClr val="accent6">
                    <a:lumMod val="75000"/>
                  </a:schemeClr>
                </a:solidFill>
              </a:rPr>
              <a:t> la </a:t>
            </a:r>
            <a:r>
              <a:rPr lang="ca-ES" dirty="0">
                <a:solidFill>
                  <a:schemeClr val="accent6">
                    <a:lumMod val="75000"/>
                  </a:schemeClr>
                </a:solidFill>
              </a:rPr>
              <a:t>nul·litat del matrimoni, el divorci o la separació judicial no alteren les responsabilitats que els progenitors tenen envers els fills d’acord amb l’article 236-17,1 i que aquestes responsabilitats mantenen el caràcter compartit i en la mesura que sigui possible s’han d’exercir conjuntament.</a:t>
            </a:r>
            <a:r>
              <a:rPr lang="es-ES_tradnl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s-ES_tradnl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endParaRPr lang="es-ES_tradnl" dirty="0" smtClean="0"/>
          </a:p>
          <a:p>
            <a:pPr marL="457200" lvl="1" indent="0">
              <a:buNone/>
            </a:pPr>
            <a:endParaRPr lang="ca-ES" dirty="0" smtClean="0"/>
          </a:p>
        </p:txBody>
      </p:sp>
    </p:spTree>
    <p:extLst>
      <p:ext uri="{BB962C8B-B14F-4D97-AF65-F5344CB8AC3E}">
        <p14:creationId xmlns:p14="http://schemas.microsoft.com/office/powerpoint/2010/main" val="3906021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GUARDA FILLS MENORS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233-10 CCC </a:t>
            </a:r>
            <a:r>
              <a:rPr lang="ca-ES" dirty="0">
                <a:solidFill>
                  <a:srgbClr val="FF6600"/>
                </a:solidFill>
              </a:rPr>
              <a:t>imposa a l’autoritat judicial que determini la manera d’exercici </a:t>
            </a:r>
            <a:r>
              <a:rPr lang="ca-ES" dirty="0" smtClean="0">
                <a:solidFill>
                  <a:srgbClr val="FF6600"/>
                </a:solidFill>
              </a:rPr>
              <a:t> </a:t>
            </a:r>
            <a:r>
              <a:rPr lang="ca-ES" dirty="0">
                <a:solidFill>
                  <a:srgbClr val="FF6600"/>
                </a:solidFill>
              </a:rPr>
              <a:t>la guarda, atenint-se al caràcter conjunt de les responsabilitats parentals i preveu que pugui disposar que la guarda s’exerceixi de manera individual si convé més a l’interès del fill. </a:t>
            </a:r>
            <a:endParaRPr lang="ca-ES" dirty="0" smtClean="0">
              <a:solidFill>
                <a:srgbClr val="FF6600"/>
              </a:solidFill>
            </a:endParaRPr>
          </a:p>
          <a:p>
            <a:r>
              <a:rPr lang="ca-ES" dirty="0" smtClean="0"/>
              <a:t>233-20 CCC </a:t>
            </a:r>
            <a:r>
              <a:rPr lang="ca-ES" dirty="0">
                <a:solidFill>
                  <a:srgbClr val="FF6600"/>
                </a:solidFill>
              </a:rPr>
              <a:t>que regula l’ús del domicili recull com a criteri d’atribució preferent el de la guarda del fill.</a:t>
            </a:r>
            <a:endParaRPr lang="es-ES_tradnl" dirty="0">
              <a:solidFill>
                <a:srgbClr val="FF6600"/>
              </a:solidFill>
            </a:endParaRP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45072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GUARDA FILLS MENORS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/>
              <a:t>Q</a:t>
            </a:r>
            <a:r>
              <a:rPr lang="ca-ES" dirty="0" smtClean="0"/>
              <a:t>uan </a:t>
            </a:r>
            <a:r>
              <a:rPr lang="ca-ES" dirty="0"/>
              <a:t>estem davant d’una guarda individual i quan </a:t>
            </a:r>
            <a:r>
              <a:rPr lang="ca-ES" dirty="0" smtClean="0"/>
              <a:t> </a:t>
            </a:r>
            <a:r>
              <a:rPr lang="ca-ES" dirty="0"/>
              <a:t>d’una guarda </a:t>
            </a:r>
            <a:r>
              <a:rPr lang="ca-ES" dirty="0" smtClean="0"/>
              <a:t>compartida, conjunta </a:t>
            </a:r>
            <a:r>
              <a:rPr lang="ca-ES" dirty="0"/>
              <a:t>o </a:t>
            </a:r>
            <a:r>
              <a:rPr lang="ca-ES" dirty="0" smtClean="0"/>
              <a:t>alterna</a:t>
            </a:r>
            <a:r>
              <a:rPr lang="es-ES_tradnl" dirty="0" smtClean="0"/>
              <a:t>?</a:t>
            </a:r>
            <a:endParaRPr lang="es-ES_tradnl" dirty="0" smtClean="0"/>
          </a:p>
          <a:p>
            <a:r>
              <a:rPr lang="ca-ES" dirty="0" smtClean="0"/>
              <a:t>É</a:t>
            </a:r>
            <a:r>
              <a:rPr lang="ca-ES" dirty="0" smtClean="0"/>
              <a:t>s </a:t>
            </a:r>
            <a:r>
              <a:rPr lang="ca-ES" dirty="0"/>
              <a:t>necessària una distribució equitativa del temps de convivència entre ambdós progenitors</a:t>
            </a:r>
            <a:r>
              <a:rPr lang="ca-ES" dirty="0" smtClean="0"/>
              <a:t>?</a:t>
            </a:r>
          </a:p>
          <a:p>
            <a:r>
              <a:rPr lang="ca-ES" dirty="0" smtClean="0"/>
              <a:t>STSJC 16-12-2011; 31-7-2008 i 5-9-2008</a:t>
            </a:r>
          </a:p>
          <a:p>
            <a:r>
              <a:rPr lang="ca-ES" dirty="0" smtClean="0"/>
              <a:t>SAPB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75076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GUARDA FILLS MENORS</a:t>
            </a:r>
            <a:endParaRPr lang="es-ES_tradnl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a-ES" dirty="0"/>
              <a:t>Doctrina TSJC</a:t>
            </a:r>
          </a:p>
          <a:p>
            <a:pPr lvl="1"/>
            <a:r>
              <a:rPr lang="ca-ES" dirty="0"/>
              <a:t>Principi de primacia de l’ interès del menor.(st.3-3-2010; 16-6-2011;26-7-2012).</a:t>
            </a:r>
          </a:p>
          <a:p>
            <a:pPr lvl="1"/>
            <a:r>
              <a:rPr lang="ca-ES" dirty="0"/>
              <a:t>No preferència d’un model de custòdia. No solució única (6-6-2011; 23-2-2012; 26-7-2012).</a:t>
            </a:r>
          </a:p>
          <a:p>
            <a:pPr lvl="1"/>
            <a:r>
              <a:rPr lang="ca-ES" dirty="0"/>
              <a:t>Criteris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05012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GUARDA FILLS MENORS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 fontScale="85000" lnSpcReduction="20000"/>
          </a:bodyPr>
          <a:lstStyle/>
          <a:p>
            <a:r>
              <a:rPr lang="ca-ES" b="1" dirty="0" smtClean="0"/>
              <a:t>Criteris que es deriven de les sentències:</a:t>
            </a:r>
          </a:p>
          <a:p>
            <a:pPr lvl="1" algn="just"/>
            <a:r>
              <a:rPr lang="ca-ES" dirty="0" smtClean="0"/>
              <a:t>Edat </a:t>
            </a:r>
            <a:r>
              <a:rPr lang="ca-ES" dirty="0"/>
              <a:t>dels fills, horari laboral o professional, proximitat de domicilis, disponibilitat de residència adequada, temps lliure, voluntat dels fills </a:t>
            </a:r>
            <a:r>
              <a:rPr lang="ca-ES" dirty="0" smtClean="0"/>
              <a:t> (</a:t>
            </a:r>
            <a:r>
              <a:rPr lang="ca-ES" dirty="0"/>
              <a:t>31-7-2008; </a:t>
            </a:r>
            <a:r>
              <a:rPr lang="ca-ES" dirty="0" smtClean="0"/>
              <a:t>25-7-2009).</a:t>
            </a:r>
          </a:p>
          <a:p>
            <a:pPr lvl="1" algn="just"/>
            <a:r>
              <a:rPr lang="ca-ES" dirty="0"/>
              <a:t> </a:t>
            </a:r>
            <a:r>
              <a:rPr lang="ca-ES" dirty="0" smtClean="0"/>
              <a:t>Fills de curta edat (31-7-2008).</a:t>
            </a:r>
          </a:p>
          <a:p>
            <a:pPr lvl="1" algn="just"/>
            <a:r>
              <a:rPr lang="ca-ES" dirty="0" smtClean="0"/>
              <a:t>Conflictivitat extrema (</a:t>
            </a:r>
            <a:r>
              <a:rPr lang="ca-ES" dirty="0"/>
              <a:t>31-7-2008,  3-3-</a:t>
            </a:r>
            <a:r>
              <a:rPr lang="ca-ES" dirty="0" smtClean="0"/>
              <a:t>2010, 8-3-2010 i 16-6-2011).</a:t>
            </a:r>
          </a:p>
          <a:p>
            <a:pPr lvl="1" algn="just"/>
            <a:r>
              <a:rPr lang="ca-ES" dirty="0" smtClean="0"/>
              <a:t>Acords </a:t>
            </a:r>
            <a:r>
              <a:rPr lang="ca-ES" dirty="0"/>
              <a:t>dels progenitors i en defecte d’acord </a:t>
            </a:r>
            <a:r>
              <a:rPr lang="ca-ES" dirty="0" smtClean="0"/>
              <a:t> </a:t>
            </a:r>
            <a:r>
              <a:rPr lang="ca-ES" dirty="0"/>
              <a:t>valoració de les relacions interparentals i  de la capacitat </a:t>
            </a:r>
            <a:r>
              <a:rPr lang="ca-ES" dirty="0" smtClean="0"/>
              <a:t>parental (</a:t>
            </a:r>
            <a:r>
              <a:rPr lang="ca-ES" dirty="0"/>
              <a:t>3-3-2010 i de </a:t>
            </a:r>
            <a:r>
              <a:rPr lang="ca-ES" dirty="0" smtClean="0"/>
              <a:t>8-3-2010).</a:t>
            </a:r>
          </a:p>
          <a:p>
            <a:pPr lvl="1" algn="just"/>
            <a:r>
              <a:rPr lang="ca-ES" dirty="0"/>
              <a:t>C</a:t>
            </a:r>
            <a:r>
              <a:rPr lang="ca-ES" dirty="0" smtClean="0"/>
              <a:t>apacitat </a:t>
            </a:r>
            <a:r>
              <a:rPr lang="ca-ES" dirty="0"/>
              <a:t>d’afavorir la relació dels menors amb l’altre progenitor </a:t>
            </a:r>
            <a:r>
              <a:rPr lang="ca-ES" dirty="0" smtClean="0"/>
              <a:t>(</a:t>
            </a:r>
            <a:r>
              <a:rPr lang="ca-ES" dirty="0"/>
              <a:t>20-12-</a:t>
            </a:r>
            <a:r>
              <a:rPr lang="ca-ES" dirty="0" smtClean="0"/>
              <a:t>2010, 3-3-2010 i 8-3-2010 ). “</a:t>
            </a:r>
            <a:r>
              <a:rPr lang="es-ES" dirty="0" err="1"/>
              <a:t>friendly</a:t>
            </a:r>
            <a:r>
              <a:rPr lang="es-ES" dirty="0"/>
              <a:t> </a:t>
            </a:r>
            <a:r>
              <a:rPr lang="es-ES" dirty="0" err="1"/>
              <a:t>parent</a:t>
            </a:r>
            <a:r>
              <a:rPr lang="es-ES" dirty="0"/>
              <a:t> </a:t>
            </a:r>
            <a:r>
              <a:rPr lang="es-ES" dirty="0" smtClean="0"/>
              <a:t>“</a:t>
            </a:r>
            <a:endParaRPr lang="ca-ES" dirty="0" smtClean="0"/>
          </a:p>
          <a:p>
            <a:pPr lvl="1" algn="just"/>
            <a:r>
              <a:rPr lang="ca-ES" dirty="0" smtClean="0"/>
              <a:t>Aptitud i actitud de cada progenitor en el desenvolupament de la custòdia (26-7-2012).</a:t>
            </a:r>
          </a:p>
          <a:p>
            <a:pPr lvl="1" algn="just"/>
            <a:r>
              <a:rPr lang="ca-ES" dirty="0" smtClean="0"/>
              <a:t>Incompliment de deures com a factor negatiu (6-2-2012)</a:t>
            </a:r>
          </a:p>
          <a:p>
            <a:pPr lvl="1" algn="just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965164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GUARDA FILLS MENORS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 fontScale="62500" lnSpcReduction="20000"/>
          </a:bodyPr>
          <a:lstStyle/>
          <a:p>
            <a:pPr marL="514350" indent="-514350" algn="just">
              <a:buFont typeface="Arial" pitchFamily="34" charset="0"/>
              <a:buAutoNum type="alphaLcParenR"/>
              <a:defRPr/>
            </a:pPr>
            <a:endParaRPr lang="es-ES" dirty="0" smtClean="0"/>
          </a:p>
          <a:p>
            <a:pPr marL="514350" indent="-514350" algn="just">
              <a:buNone/>
              <a:defRPr/>
            </a:pPr>
            <a:r>
              <a:rPr lang="ca-ES" b="1" dirty="0" smtClean="0"/>
              <a:t>CRITERIS DEL CCC. ART. 233-11</a:t>
            </a:r>
          </a:p>
          <a:p>
            <a:r>
              <a:rPr lang="ca-ES" dirty="0" smtClean="0"/>
              <a:t>a</a:t>
            </a:r>
            <a:r>
              <a:rPr lang="ca-ES" dirty="0"/>
              <a:t>) </a:t>
            </a:r>
            <a:r>
              <a:rPr lang="ca-ES" dirty="0" smtClean="0"/>
              <a:t> </a:t>
            </a:r>
            <a:r>
              <a:rPr lang="ca-ES" u="sng" dirty="0"/>
              <a:t>vinculació afectiva</a:t>
            </a:r>
            <a:r>
              <a:rPr lang="ca-ES" dirty="0"/>
              <a:t> entre els fills i cadascun dels progenitors, i també les relacions amb les altres persones que conviuen a les llars respectives</a:t>
            </a:r>
            <a:r>
              <a:rPr lang="ca-ES" dirty="0" smtClean="0"/>
              <a:t>.</a:t>
            </a:r>
          </a:p>
          <a:p>
            <a:r>
              <a:rPr lang="ca-ES" dirty="0" smtClean="0"/>
              <a:t>b</a:t>
            </a:r>
            <a:r>
              <a:rPr lang="ca-ES" dirty="0"/>
              <a:t>) </a:t>
            </a:r>
            <a:r>
              <a:rPr lang="ca-ES" u="sng" dirty="0" smtClean="0"/>
              <a:t>aptitud </a:t>
            </a:r>
            <a:r>
              <a:rPr lang="ca-ES" u="sng" dirty="0"/>
              <a:t>dels progenitors</a:t>
            </a:r>
            <a:r>
              <a:rPr lang="ca-ES" dirty="0"/>
              <a:t> per a garantir el benestar dels fills i la possibilitat de procurar-los un entorn adequat, d’acord amb llur edat</a:t>
            </a:r>
            <a:r>
              <a:rPr lang="ca-ES" dirty="0" smtClean="0"/>
              <a:t>.</a:t>
            </a:r>
          </a:p>
          <a:p>
            <a:r>
              <a:rPr lang="ca-ES" dirty="0" smtClean="0"/>
              <a:t>c</a:t>
            </a:r>
            <a:r>
              <a:rPr lang="ca-ES" dirty="0"/>
              <a:t>) </a:t>
            </a:r>
            <a:r>
              <a:rPr lang="ca-ES" u="sng" dirty="0" smtClean="0"/>
              <a:t>actitud</a:t>
            </a:r>
            <a:r>
              <a:rPr lang="ca-ES" dirty="0" smtClean="0"/>
              <a:t> </a:t>
            </a:r>
            <a:r>
              <a:rPr lang="ca-ES" dirty="0"/>
              <a:t>de cadascun dels </a:t>
            </a:r>
            <a:r>
              <a:rPr lang="ca-ES" u="sng" dirty="0"/>
              <a:t>progenitors</a:t>
            </a:r>
            <a:r>
              <a:rPr lang="ca-ES" dirty="0"/>
              <a:t> per a cooperar amb l’altre a fi d’assegurar la màxima estabilitat als fills, especialment </a:t>
            </a:r>
            <a:r>
              <a:rPr lang="ca-ES" u="sng" dirty="0"/>
              <a:t>per a garantir</a:t>
            </a:r>
            <a:r>
              <a:rPr lang="ca-ES" dirty="0"/>
              <a:t> adequadament </a:t>
            </a:r>
            <a:r>
              <a:rPr lang="ca-ES" u="sng" dirty="0"/>
              <a:t>les relacions</a:t>
            </a:r>
            <a:r>
              <a:rPr lang="ca-ES" dirty="0"/>
              <a:t> d’aquests amb tots dos progenitors</a:t>
            </a:r>
            <a:r>
              <a:rPr lang="ca-ES" dirty="0" smtClean="0"/>
              <a:t>.</a:t>
            </a:r>
          </a:p>
          <a:p>
            <a:r>
              <a:rPr lang="ca-ES" dirty="0" smtClean="0"/>
              <a:t>d</a:t>
            </a:r>
            <a:r>
              <a:rPr lang="ca-ES" dirty="0"/>
              <a:t>) </a:t>
            </a:r>
            <a:r>
              <a:rPr lang="ca-ES" dirty="0" smtClean="0"/>
              <a:t>temps </a:t>
            </a:r>
            <a:r>
              <a:rPr lang="ca-ES" dirty="0"/>
              <a:t>que cadascun dels progenitors havia </a:t>
            </a:r>
            <a:r>
              <a:rPr lang="ca-ES" u="sng" dirty="0"/>
              <a:t>dedicat</a:t>
            </a:r>
            <a:r>
              <a:rPr lang="ca-ES" dirty="0"/>
              <a:t> a l’atenció dels fills abans de la ruptura i les tasques que efectivament exercia per procurar-los el benestar</a:t>
            </a:r>
            <a:r>
              <a:rPr lang="ca-ES" dirty="0" smtClean="0"/>
              <a:t>.</a:t>
            </a:r>
          </a:p>
          <a:p>
            <a:r>
              <a:rPr lang="ca-ES" dirty="0" smtClean="0"/>
              <a:t>e</a:t>
            </a:r>
            <a:r>
              <a:rPr lang="ca-ES" dirty="0"/>
              <a:t>) </a:t>
            </a:r>
            <a:r>
              <a:rPr lang="ca-ES" dirty="0" smtClean="0"/>
              <a:t>opinió </a:t>
            </a:r>
            <a:r>
              <a:rPr lang="ca-ES" dirty="0"/>
              <a:t>expressada pels fills</a:t>
            </a:r>
            <a:r>
              <a:rPr lang="ca-ES" dirty="0" smtClean="0"/>
              <a:t>.</a:t>
            </a:r>
          </a:p>
          <a:p>
            <a:r>
              <a:rPr lang="ca-ES" dirty="0" smtClean="0"/>
              <a:t>f</a:t>
            </a:r>
            <a:r>
              <a:rPr lang="ca-ES" dirty="0"/>
              <a:t>) </a:t>
            </a:r>
            <a:r>
              <a:rPr lang="ca-ES" dirty="0" smtClean="0"/>
              <a:t> </a:t>
            </a:r>
            <a:r>
              <a:rPr lang="ca-ES" u="sng" dirty="0"/>
              <a:t>acords </a:t>
            </a:r>
            <a:r>
              <a:rPr lang="ca-ES" dirty="0"/>
              <a:t>en previsió de la ruptura o adoptats fora de conveni abans d’iniciar-se el procediment</a:t>
            </a:r>
            <a:r>
              <a:rPr lang="ca-ES" dirty="0" smtClean="0"/>
              <a:t>.</a:t>
            </a:r>
          </a:p>
          <a:p>
            <a:r>
              <a:rPr lang="ca-ES" dirty="0" smtClean="0"/>
              <a:t>G)situació </a:t>
            </a:r>
            <a:r>
              <a:rPr lang="ca-ES" dirty="0"/>
              <a:t>dels </a:t>
            </a:r>
            <a:r>
              <a:rPr lang="ca-ES" u="sng" dirty="0"/>
              <a:t>domicilis </a:t>
            </a:r>
            <a:r>
              <a:rPr lang="ca-ES" dirty="0"/>
              <a:t>dels progenitors, i </a:t>
            </a:r>
            <a:r>
              <a:rPr lang="ca-ES" u="sng" dirty="0"/>
              <a:t>els horaris i les activitats</a:t>
            </a:r>
            <a:r>
              <a:rPr lang="ca-ES" dirty="0"/>
              <a:t> dels fills i dels progenitors</a:t>
            </a:r>
            <a:r>
              <a:rPr lang="ca-ES" dirty="0" smtClean="0"/>
              <a:t>.</a:t>
            </a:r>
          </a:p>
          <a:p>
            <a:pPr marL="514350" indent="-514350" algn="just">
              <a:buFont typeface="Arial" pitchFamily="34" charset="0"/>
              <a:buAutoNum type="alphaLcParenR"/>
              <a:defRPr/>
            </a:pPr>
            <a:endParaRPr lang="ca-ES" dirty="0" smtClean="0"/>
          </a:p>
          <a:p>
            <a:pPr marL="514350" indent="-514350" algn="just">
              <a:buNone/>
              <a:defRPr/>
            </a:pPr>
            <a:r>
              <a:rPr lang="ca-ES" b="1" dirty="0" smtClean="0"/>
              <a:t>Criteri d’ exclusió  de la custòdia: </a:t>
            </a:r>
            <a:r>
              <a:rPr lang="ca-ES" dirty="0" smtClean="0"/>
              <a:t>sentencia ferma per actes de violència familiar o masclista o indicis.</a:t>
            </a:r>
            <a:endParaRPr lang="ca-ES" b="1" dirty="0" smtClean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24635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CAPACITAT</a:t>
            </a:r>
            <a:endParaRPr lang="es-ES_tradnl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7465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err="1"/>
              <a:t>Necessitat</a:t>
            </a:r>
            <a:r>
              <a:rPr lang="es-ES_tradnl" dirty="0"/>
              <a:t> de </a:t>
            </a:r>
            <a:r>
              <a:rPr lang="es-ES_tradnl" b="1" dirty="0" err="1"/>
              <a:t>capacitat</a:t>
            </a:r>
            <a:r>
              <a:rPr lang="es-ES_tradnl" b="1" dirty="0"/>
              <a:t> parental</a:t>
            </a:r>
            <a:r>
              <a:rPr lang="es-ES_tradnl" dirty="0" smtClean="0"/>
              <a:t>. 233-11 1 b)</a:t>
            </a:r>
            <a:endParaRPr lang="es-ES_tradnl" dirty="0"/>
          </a:p>
          <a:p>
            <a:pPr lvl="1"/>
            <a:r>
              <a:rPr lang="es-ES_tradnl" dirty="0"/>
              <a:t>aptitud </a:t>
            </a:r>
            <a:r>
              <a:rPr lang="es-ES_tradnl" dirty="0" smtClean="0"/>
              <a:t>per a </a:t>
            </a:r>
            <a:r>
              <a:rPr lang="es-ES_tradnl" dirty="0"/>
              <a:t>garantir el </a:t>
            </a:r>
            <a:r>
              <a:rPr lang="es-ES_tradnl" dirty="0" err="1"/>
              <a:t>benestar</a:t>
            </a:r>
            <a:r>
              <a:rPr lang="es-ES_tradnl" dirty="0"/>
              <a:t> </a:t>
            </a:r>
            <a:r>
              <a:rPr lang="es-ES_tradnl" dirty="0" err="1"/>
              <a:t>dels</a:t>
            </a:r>
            <a:r>
              <a:rPr lang="es-ES_tradnl" dirty="0"/>
              <a:t> </a:t>
            </a:r>
            <a:r>
              <a:rPr lang="es-ES_tradnl" dirty="0" err="1"/>
              <a:t>fills</a:t>
            </a:r>
            <a:r>
              <a:rPr lang="es-ES_tradnl" dirty="0"/>
              <a:t> i </a:t>
            </a:r>
            <a:r>
              <a:rPr lang="es-ES_tradnl" dirty="0" err="1"/>
              <a:t>possibilitat</a:t>
            </a:r>
            <a:r>
              <a:rPr lang="es-ES_tradnl" dirty="0"/>
              <a:t> de procurar-los un </a:t>
            </a:r>
            <a:r>
              <a:rPr lang="es-ES_tradnl" dirty="0" err="1"/>
              <a:t>entorn</a:t>
            </a:r>
            <a:r>
              <a:rPr lang="es-ES_tradnl" dirty="0"/>
              <a:t> </a:t>
            </a:r>
            <a:r>
              <a:rPr lang="es-ES_tradnl" dirty="0" err="1"/>
              <a:t>adequat</a:t>
            </a:r>
            <a:r>
              <a:rPr lang="es-ES_tradnl" dirty="0"/>
              <a:t>, </a:t>
            </a:r>
            <a:r>
              <a:rPr lang="es-ES_tradnl" dirty="0" err="1"/>
              <a:t>d'acord</a:t>
            </a:r>
            <a:r>
              <a:rPr lang="es-ES_tradnl" dirty="0"/>
              <a:t> </a:t>
            </a:r>
            <a:r>
              <a:rPr lang="es-ES_tradnl" dirty="0" err="1" smtClean="0"/>
              <a:t>amb</a:t>
            </a:r>
            <a:r>
              <a:rPr lang="es-ES_tradnl" dirty="0" smtClean="0"/>
              <a:t> </a:t>
            </a:r>
            <a:r>
              <a:rPr lang="es-ES_tradnl" dirty="0" err="1" smtClean="0"/>
              <a:t>llur</a:t>
            </a:r>
            <a:r>
              <a:rPr lang="es-ES_tradnl" dirty="0" smtClean="0"/>
              <a:t> </a:t>
            </a:r>
            <a:r>
              <a:rPr lang="es-ES_tradnl" dirty="0" err="1" smtClean="0"/>
              <a:t>edat</a:t>
            </a:r>
            <a:r>
              <a:rPr lang="es-ES_tradnl" dirty="0"/>
              <a:t>.</a:t>
            </a:r>
          </a:p>
          <a:p>
            <a:r>
              <a:rPr lang="es-ES_tradnl" dirty="0" err="1"/>
              <a:t>Prova</a:t>
            </a:r>
            <a:r>
              <a:rPr lang="es-ES_tradnl" dirty="0"/>
              <a:t>: Informe </a:t>
            </a:r>
            <a:r>
              <a:rPr lang="es-ES_tradnl" dirty="0" err="1"/>
              <a:t>tècnic</a:t>
            </a:r>
            <a:r>
              <a:rPr lang="es-ES_tradnl" dirty="0"/>
              <a:t>; informes </a:t>
            </a:r>
            <a:r>
              <a:rPr lang="es-ES_tradnl" dirty="0" err="1"/>
              <a:t>socials</a:t>
            </a:r>
            <a:r>
              <a:rPr lang="es-ES_tradnl" dirty="0"/>
              <a:t>, </a:t>
            </a:r>
            <a:r>
              <a:rPr lang="es-ES_tradnl" dirty="0" err="1"/>
              <a:t>metges</a:t>
            </a:r>
            <a:r>
              <a:rPr lang="es-ES_tradnl" dirty="0"/>
              <a:t>;</a:t>
            </a:r>
          </a:p>
          <a:p>
            <a:r>
              <a:rPr lang="es-ES_tradnl" dirty="0" err="1"/>
              <a:t>Incidència</a:t>
            </a:r>
            <a:r>
              <a:rPr lang="es-ES_tradnl" dirty="0"/>
              <a:t> de les </a:t>
            </a:r>
            <a:r>
              <a:rPr lang="es-ES_tradnl" dirty="0" err="1"/>
              <a:t>malalties</a:t>
            </a:r>
            <a:r>
              <a:rPr lang="es-ES_tradnl" dirty="0"/>
              <a:t> </a:t>
            </a:r>
            <a:r>
              <a:rPr lang="es-ES_tradnl" dirty="0" err="1"/>
              <a:t>mentals</a:t>
            </a:r>
            <a:r>
              <a:rPr lang="es-ES_tradnl" dirty="0"/>
              <a:t> en les mesures </a:t>
            </a:r>
            <a:r>
              <a:rPr lang="es-ES_tradnl" dirty="0" err="1"/>
              <a:t>relatives</a:t>
            </a:r>
            <a:r>
              <a:rPr lang="es-ES_tradnl" dirty="0"/>
              <a:t> a la guarda i </a:t>
            </a:r>
            <a:r>
              <a:rPr lang="es-ES_tradnl" dirty="0" err="1"/>
              <a:t>règim</a:t>
            </a:r>
            <a:r>
              <a:rPr lang="es-ES_tradnl" dirty="0"/>
              <a:t> de </a:t>
            </a:r>
            <a:r>
              <a:rPr lang="es-ES_tradnl" dirty="0" err="1"/>
              <a:t>comunicació</a:t>
            </a:r>
            <a:r>
              <a:rPr lang="es-ES_tradnl" dirty="0"/>
              <a:t>.</a:t>
            </a:r>
          </a:p>
          <a:p>
            <a:pPr marL="0" indent="0">
              <a:buNone/>
            </a:pPr>
            <a:r>
              <a:rPr lang="es-ES_tradnl" dirty="0" smtClean="0"/>
              <a:t>		- </a:t>
            </a:r>
            <a:r>
              <a:rPr lang="es-ES_tradnl" dirty="0" err="1"/>
              <a:t>gravetat</a:t>
            </a:r>
            <a:r>
              <a:rPr lang="es-ES_tradnl" dirty="0"/>
              <a:t> i </a:t>
            </a:r>
            <a:r>
              <a:rPr lang="es-ES_tradnl" dirty="0" err="1"/>
              <a:t>naturalesa</a:t>
            </a:r>
            <a:r>
              <a:rPr lang="es-ES_tradnl" dirty="0"/>
              <a:t> de la </a:t>
            </a:r>
            <a:r>
              <a:rPr lang="es-ES_tradnl" dirty="0" err="1"/>
              <a:t>malaltia</a:t>
            </a:r>
            <a:endParaRPr lang="es-ES_tradnl" dirty="0"/>
          </a:p>
          <a:p>
            <a:pPr marL="0" indent="0">
              <a:buNone/>
            </a:pPr>
            <a:r>
              <a:rPr lang="es-ES_tradnl" dirty="0" smtClean="0"/>
              <a:t>		- </a:t>
            </a:r>
            <a:r>
              <a:rPr lang="es-ES_tradnl" dirty="0" err="1"/>
              <a:t>tractament</a:t>
            </a:r>
            <a:r>
              <a:rPr lang="es-ES_tradnl" dirty="0"/>
              <a:t> i </a:t>
            </a:r>
            <a:r>
              <a:rPr lang="es-ES_tradnl" dirty="0" err="1"/>
              <a:t>evolució</a:t>
            </a:r>
            <a:endParaRPr lang="es-ES_tradnl" dirty="0"/>
          </a:p>
          <a:p>
            <a:pPr marL="0" indent="0">
              <a:buNone/>
            </a:pPr>
            <a:r>
              <a:rPr lang="es-ES_tradnl" dirty="0" smtClean="0"/>
              <a:t>		- </a:t>
            </a:r>
            <a:r>
              <a:rPr lang="es-ES_tradnl" dirty="0"/>
              <a:t>consciencia de </a:t>
            </a:r>
            <a:r>
              <a:rPr lang="es-ES_tradnl" dirty="0" err="1"/>
              <a:t>malaltia</a:t>
            </a:r>
            <a:endParaRPr lang="es-ES_tradnl" dirty="0"/>
          </a:p>
          <a:p>
            <a:pPr marL="0" indent="0">
              <a:buNone/>
            </a:pPr>
            <a:r>
              <a:rPr lang="es-ES_tradnl" dirty="0" smtClean="0"/>
              <a:t>		- </a:t>
            </a:r>
            <a:r>
              <a:rPr lang="es-ES_tradnl" dirty="0" err="1" smtClean="0"/>
              <a:t>suport</a:t>
            </a:r>
            <a:r>
              <a:rPr lang="es-ES_tradnl" dirty="0" smtClean="0"/>
              <a:t> </a:t>
            </a:r>
            <a:r>
              <a:rPr lang="es-ES_tradnl" dirty="0"/>
              <a:t>familiar i social.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8263401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2342</Words>
  <Application>Microsoft Macintosh PowerPoint</Application>
  <PresentationFormat>Presentación en pantalla (4:3)</PresentationFormat>
  <Paragraphs>186</Paragraphs>
  <Slides>27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Tema de Office</vt:lpstr>
      <vt:lpstr>Presentación de PowerPoint</vt:lpstr>
      <vt:lpstr>Presentación de PowerPoint</vt:lpstr>
      <vt:lpstr>GUARDA FILLS MENORS</vt:lpstr>
      <vt:lpstr>GUARDA FILLS MENORS</vt:lpstr>
      <vt:lpstr>GUARDA FILLS MENORS</vt:lpstr>
      <vt:lpstr>GUARDA FILLS MENORS</vt:lpstr>
      <vt:lpstr>GUARDA FILLS MENORS</vt:lpstr>
      <vt:lpstr>GUARDA FILLS MENORS</vt:lpstr>
      <vt:lpstr>CAPACITAT</vt:lpstr>
      <vt:lpstr>VINCULACIÓ AFECTIVA</vt:lpstr>
      <vt:lpstr>CURA PRIMARIA</vt:lpstr>
      <vt:lpstr>CURA PRIMARIA</vt:lpstr>
      <vt:lpstr>AUDIÈNCIA DE MENORS</vt:lpstr>
      <vt:lpstr>AUDIÈNCIA DE MENORS</vt:lpstr>
      <vt:lpstr>RELACIÓ PROGENITORS</vt:lpstr>
      <vt:lpstr>CONTINUITAT</vt:lpstr>
      <vt:lpstr>DOMICILI I HORARIS</vt:lpstr>
      <vt:lpstr>Presentación de PowerPoint</vt:lpstr>
      <vt:lpstr>PLANTEJAMENT</vt:lpstr>
      <vt:lpstr>PAUTES QUE ES PROPOSEN</vt:lpstr>
      <vt:lpstr>VII CONGRES (INTER)NACIONAL DE PSICOLOGÍA JURÍDICA Y FORENSE. Madrid febrer de 2013. </vt:lpstr>
      <vt:lpstr>VII CONGRES (INTER)NACIONAL DE PSICOLOGÍA JURÍDICA Y FORENSE. Madrid febrer de 2013. </vt:lpstr>
      <vt:lpstr>VII CONGRES (INTER)NACIONAL DE PSICOLOGÍA JURÍDICA Y FORENSE. Madrid febrer de 2013. </vt:lpstr>
      <vt:lpstr>Presentación de PowerPoint</vt:lpstr>
      <vt:lpstr>Presentación de PowerPoint</vt:lpstr>
      <vt:lpstr>Presentación de PowerPoint</vt:lpstr>
      <vt:lpstr>RESULTATS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Dolors Viñas Maestre</dc:creator>
  <cp:lastModifiedBy>Dolors Viñas Maestre</cp:lastModifiedBy>
  <cp:revision>39</cp:revision>
  <dcterms:created xsi:type="dcterms:W3CDTF">2013-04-17T13:41:01Z</dcterms:created>
  <dcterms:modified xsi:type="dcterms:W3CDTF">2013-04-25T16:36:01Z</dcterms:modified>
</cp:coreProperties>
</file>